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783" r:id="rId3"/>
  </p:sldMasterIdLst>
  <p:notesMasterIdLst>
    <p:notesMasterId r:id="rId21"/>
  </p:notesMasterIdLst>
  <p:handoutMasterIdLst>
    <p:handoutMasterId r:id="rId22"/>
  </p:handoutMasterIdLst>
  <p:sldIdLst>
    <p:sldId id="300" r:id="rId4"/>
    <p:sldId id="322" r:id="rId5"/>
    <p:sldId id="320" r:id="rId6"/>
    <p:sldId id="324" r:id="rId7"/>
    <p:sldId id="306" r:id="rId8"/>
    <p:sldId id="256" r:id="rId9"/>
    <p:sldId id="302" r:id="rId10"/>
    <p:sldId id="326" r:id="rId11"/>
    <p:sldId id="304" r:id="rId12"/>
    <p:sldId id="321" r:id="rId13"/>
    <p:sldId id="309" r:id="rId14"/>
    <p:sldId id="307" r:id="rId15"/>
    <p:sldId id="310" r:id="rId16"/>
    <p:sldId id="317" r:id="rId17"/>
    <p:sldId id="316" r:id="rId18"/>
    <p:sldId id="311" r:id="rId19"/>
    <p:sldId id="325" r:id="rId20"/>
  </p:sldIdLst>
  <p:sldSz cx="10693400" cy="756126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FF0000"/>
    <a:srgbClr val="BBE0E3"/>
    <a:srgbClr val="F7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5" autoAdjust="0"/>
    <p:restoredTop sz="95133" autoAdjust="0"/>
  </p:normalViewPr>
  <p:slideViewPr>
    <p:cSldViewPr snapToGrid="0">
      <p:cViewPr>
        <p:scale>
          <a:sx n="100" d="100"/>
          <a:sy n="100" d="100"/>
        </p:scale>
        <p:origin x="-72" y="906"/>
      </p:cViewPr>
      <p:guideLst>
        <p:guide orient="horz" pos="4242"/>
        <p:guide pos="7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982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pPr>
              <a:defRPr/>
            </a:pPr>
            <a:fld id="{9D0F9BC4-7CF6-4A78-A8E4-4DB620F9D948}" type="datetimeFigureOut">
              <a:rPr lang="fr-FR"/>
              <a:pPr>
                <a:defRPr/>
              </a:pPr>
              <a:t>26/07/2013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pPr>
              <a:defRPr/>
            </a:pPr>
            <a:fld id="{87E63215-E2D6-493E-8BA5-EF426CE398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18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768350"/>
            <a:ext cx="54260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1155"/>
            <a:ext cx="5680103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8A2837-82E3-4846-A4CC-75B3295D5FC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904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88988"/>
            <a:ext cx="5365750" cy="3794125"/>
          </a:xfrm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1" y="4900437"/>
            <a:ext cx="5192669" cy="4586180"/>
          </a:xfrm>
          <a:noFill/>
          <a:ln/>
        </p:spPr>
        <p:txBody>
          <a:bodyPr lIns="94759" tIns="47380" rIns="94759" bIns="47380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88988"/>
            <a:ext cx="5365750" cy="3794125"/>
          </a:xfrm>
          <a:ln/>
        </p:spPr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1" y="4900437"/>
            <a:ext cx="5192669" cy="4586180"/>
          </a:xfrm>
          <a:noFill/>
          <a:ln/>
        </p:spPr>
        <p:txBody>
          <a:bodyPr lIns="94759" tIns="47380" rIns="94759" bIns="47380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78179" name="Foliennummernplatzhalter 3"/>
          <p:cNvSpPr txBox="1">
            <a:spLocks noGrp="1"/>
          </p:cNvSpPr>
          <p:nvPr/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768" tIns="47384" rIns="94768" bIns="47384" anchor="b"/>
          <a:lstStyle/>
          <a:p>
            <a:pPr algn="r"/>
            <a:fld id="{169EC662-6EF7-4942-A79D-73909F28D92C}" type="slidenum">
              <a:rPr lang="de-DE" sz="1200"/>
              <a:pPr algn="r"/>
              <a:t>13</a:t>
            </a:fld>
            <a:endParaRPr lang="de-DE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88988"/>
            <a:ext cx="5365750" cy="3794125"/>
          </a:xfrm>
          <a:ln/>
        </p:spPr>
      </p:sp>
      <p:sp>
        <p:nvSpPr>
          <p:cNvPr id="183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1" y="4900437"/>
            <a:ext cx="5192669" cy="4586180"/>
          </a:xfrm>
          <a:noFill/>
          <a:ln/>
        </p:spPr>
        <p:txBody>
          <a:bodyPr lIns="94759" tIns="47380" rIns="94759" bIns="47380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88988"/>
            <a:ext cx="5365750" cy="3794125"/>
          </a:xfrm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1" y="4900437"/>
            <a:ext cx="5192669" cy="4586180"/>
          </a:xfrm>
          <a:noFill/>
          <a:ln/>
        </p:spPr>
        <p:txBody>
          <a:bodyPr lIns="94759" tIns="47380" rIns="94759" bIns="47380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88988"/>
            <a:ext cx="5365750" cy="3794125"/>
          </a:xfrm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1" y="4900437"/>
            <a:ext cx="5192669" cy="4586180"/>
          </a:xfrm>
          <a:noFill/>
          <a:ln/>
        </p:spPr>
        <p:txBody>
          <a:bodyPr lIns="94759" tIns="47380" rIns="94759" bIns="47380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88988"/>
            <a:ext cx="5365750" cy="3794125"/>
          </a:xfrm>
          <a:ln/>
        </p:spPr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1" y="4900437"/>
            <a:ext cx="5192669" cy="4586180"/>
          </a:xfrm>
          <a:noFill/>
          <a:ln/>
        </p:spPr>
        <p:txBody>
          <a:bodyPr lIns="94759" tIns="47380" rIns="94759" bIns="47380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12493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9BD52D-3EA5-4368-B1B8-F79C8A8D5E0C}" type="slidenum">
              <a:rPr lang="de-DE" smtClean="0"/>
              <a:pPr/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88988"/>
            <a:ext cx="5365750" cy="3794125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1" y="4900437"/>
            <a:ext cx="5192669" cy="4586180"/>
          </a:xfrm>
          <a:noFill/>
          <a:ln/>
        </p:spPr>
        <p:txBody>
          <a:bodyPr lIns="94759" tIns="47380" rIns="94759" bIns="47380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88988"/>
            <a:ext cx="5365750" cy="3794125"/>
          </a:xfrm>
          <a:ln/>
        </p:spPr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1" y="4900437"/>
            <a:ext cx="5192669" cy="4586180"/>
          </a:xfrm>
          <a:noFill/>
          <a:ln/>
        </p:spPr>
        <p:txBody>
          <a:bodyPr lIns="94759" tIns="47380" rIns="94759" bIns="47380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88988"/>
            <a:ext cx="5365750" cy="3794125"/>
          </a:xfrm>
          <a:ln/>
        </p:spPr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1" y="4900437"/>
            <a:ext cx="5192669" cy="4586180"/>
          </a:xfrm>
          <a:noFill/>
          <a:ln/>
        </p:spPr>
        <p:txBody>
          <a:bodyPr lIns="94759" tIns="47380" rIns="94759" bIns="47380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88988"/>
            <a:ext cx="5365750" cy="3794125"/>
          </a:xfrm>
          <a:ln/>
        </p:spPr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11" y="4900437"/>
            <a:ext cx="5192669" cy="4586180"/>
          </a:xfrm>
          <a:noFill/>
          <a:ln/>
        </p:spPr>
        <p:txBody>
          <a:bodyPr lIns="94759" tIns="47380" rIns="94759" bIns="47380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ROTEX%20ZS-DKM-H%20Beauty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0693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" descr="Zackenlini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898900"/>
            <a:ext cx="106870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KTR Logo_Claim_ 1orange 50-100 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27913" y="6111875"/>
            <a:ext cx="2840037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9"/>
          <p:cNvSpPr txBox="1">
            <a:spLocks noChangeArrowheads="1"/>
          </p:cNvSpPr>
          <p:nvPr userDrawn="1"/>
        </p:nvSpPr>
        <p:spPr bwMode="auto">
          <a:xfrm>
            <a:off x="1828800" y="4254500"/>
            <a:ext cx="621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defTabSz="995363">
              <a:defRPr/>
            </a:pPr>
            <a:r>
              <a:rPr lang="en-US" sz="2400" b="1">
                <a:solidFill>
                  <a:srgbClr val="8F908F"/>
                </a:solidFill>
              </a:rPr>
              <a:t>Better components make better drives…..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E31A4-0091-4100-9D10-175CC845B9C3}" type="datetime4">
              <a:rPr lang="de-DE"/>
              <a:pPr>
                <a:defRPr/>
              </a:pPr>
              <a:t>26. Juli 2013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BC446-CECB-4BB2-A97A-51F72CD2B6C0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E0FE-F957-4FC8-BE8C-DC53EB3D3528}" type="datetime4">
              <a:rPr lang="de-DE"/>
              <a:pPr>
                <a:defRPr/>
              </a:pPr>
              <a:t>26. Juli 2013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B158-343A-4280-82FD-04EE5AFE3E7E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4988" y="303213"/>
            <a:ext cx="9623425" cy="645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1F2FF-311E-4EFD-A70B-9C9A017C9751}" type="datetime4">
              <a:rPr lang="de-DE"/>
              <a:pPr>
                <a:defRPr/>
              </a:pPr>
              <a:t>26. Juli 2013</a:t>
            </a:fld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41EE5-3037-4BF7-B69C-D74B57058ED3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6AB6-99D5-49E1-9CCB-8E0FB56775AC}" type="datetime4">
              <a:rPr lang="de-DE"/>
              <a:pPr>
                <a:defRPr/>
              </a:pPr>
              <a:t>26. Juli 2013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AF139-139C-48FE-BAF6-96A5C96833C0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77437-D4B8-4F02-B28A-499E27CD689F}" type="datetime4">
              <a:rPr lang="de-DE"/>
              <a:pPr>
                <a:defRPr/>
              </a:pPr>
              <a:t>26. Juli 2013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84D51-79F7-4612-8317-C757A911AF48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C9241-DC12-4517-A949-B6E026274964}" type="datetime4">
              <a:rPr lang="de-DE"/>
              <a:pPr>
                <a:defRPr/>
              </a:pPr>
              <a:t>26. Juli 2013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981E8-CF7D-4C92-A82A-D5E9BE54FEB0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84B5B-2FD4-4D17-81A4-9B6AD417A722}" type="datetime4">
              <a:rPr lang="de-DE"/>
              <a:pPr>
                <a:defRPr/>
              </a:pPr>
              <a:t>26. Juli 2013</a:t>
            </a:fld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A652A-7DA3-4AA4-B7F0-1B9EAE7CE051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2F1D7-BA3E-4FFC-9FD3-CA7111411084}" type="datetime4">
              <a:rPr lang="de-DE"/>
              <a:pPr>
                <a:defRPr/>
              </a:pPr>
              <a:t>26. Juli 2013</a:t>
            </a:fld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CEA87-0315-45D1-B9B8-02C5DB7D268D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87334-0D42-4CB0-BDFA-8AC50E1622C5}" type="datetime4">
              <a:rPr lang="de-DE"/>
              <a:pPr>
                <a:defRPr/>
              </a:pPr>
              <a:t>26. Juli 2013</a:t>
            </a:fld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5CA94-5882-4D0A-AC9B-749152E1D4FD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04226-C99C-46D1-B27D-9E199C86049E}" type="datetime4">
              <a:rPr lang="de-DE"/>
              <a:pPr>
                <a:defRPr/>
              </a:pPr>
              <a:t>26. Juli 2013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F5A0-2FBE-436D-BF55-C9C5239C7748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37BDC-B0BB-426A-95D5-8B18584AD5FD}" type="datetime4">
              <a:rPr lang="de-DE"/>
              <a:pPr>
                <a:defRPr/>
              </a:pPr>
              <a:t>26. Juli 2013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0CF65-DDFE-4713-9602-2DC29F312D18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1065213"/>
            <a:ext cx="10693400" cy="5946775"/>
          </a:xfrm>
          <a:prstGeom prst="rect">
            <a:avLst/>
          </a:prstGeom>
          <a:solidFill>
            <a:srgbClr val="6B7686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pPr algn="ctr" defTabSz="995363"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8300" y="701833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fld id="{7A59F9AA-6DF6-43B6-A5F0-0E22ADA91B8D}" type="datetime4">
              <a:rPr lang="de-DE"/>
              <a:pPr>
                <a:defRPr/>
              </a:pPr>
              <a:t>26. Juli 2013</a:t>
            </a:fld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1788" y="7018338"/>
            <a:ext cx="24939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2A0B71BD-3704-474E-9D93-DE33180F14A5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  <p:pic>
        <p:nvPicPr>
          <p:cNvPr id="1029" name="Picture 8" descr="KTR Logo_Claim_ 1orange 50-100 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839200" y="393700"/>
            <a:ext cx="1490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hf hdr="0" ftr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4738" indent="-258763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1938" indent="-258763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59138" indent="-258763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6338" indent="-258763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3538" indent="-258763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106934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7" descr="Zackenlinie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3898900"/>
            <a:ext cx="106870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8" descr="KTR Logo_Claim_ 1orange 50-100 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427913" y="6111875"/>
            <a:ext cx="2840037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9"/>
          <p:cNvSpPr txBox="1">
            <a:spLocks noChangeArrowheads="1"/>
          </p:cNvSpPr>
          <p:nvPr userDrawn="1"/>
        </p:nvSpPr>
        <p:spPr bwMode="auto">
          <a:xfrm>
            <a:off x="414338" y="6815138"/>
            <a:ext cx="6996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defTabSz="995363">
              <a:defRPr/>
            </a:pPr>
            <a:r>
              <a:rPr lang="en-US" sz="2400" b="1">
                <a:solidFill>
                  <a:srgbClr val="8F908F"/>
                </a:solidFill>
              </a:rPr>
              <a:t>To all those who want to set things in motion…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6" descr="RIGIFLEX-N%20Beauty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106934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8" descr="KTR Logo_Claim_ 1orange 50-100 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427913" y="6111875"/>
            <a:ext cx="2840037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9"/>
          <p:cNvSpPr txBox="1">
            <a:spLocks noChangeArrowheads="1"/>
          </p:cNvSpPr>
          <p:nvPr userDrawn="1"/>
        </p:nvSpPr>
        <p:spPr bwMode="auto">
          <a:xfrm>
            <a:off x="1828800" y="4968875"/>
            <a:ext cx="621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 defTabSz="995363">
              <a:defRPr/>
            </a:pPr>
            <a:r>
              <a:rPr lang="en-US" sz="2400" b="1">
                <a:solidFill>
                  <a:srgbClr val="8F908F"/>
                </a:solidFill>
              </a:rPr>
              <a:t>Better components make better drives…..</a:t>
            </a:r>
          </a:p>
        </p:txBody>
      </p:sp>
      <p:pic>
        <p:nvPicPr>
          <p:cNvPr id="26629" name="Picture 17" descr="Zackenlinie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4613275"/>
            <a:ext cx="106870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s-lynch.com/api-logo.gif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s-lynch.com/api-logo.gif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jpe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oneTexte 1"/>
          <p:cNvSpPr txBox="1">
            <a:spLocks noChangeArrowheads="1"/>
          </p:cNvSpPr>
          <p:nvPr/>
        </p:nvSpPr>
        <p:spPr bwMode="auto">
          <a:xfrm>
            <a:off x="392113" y="4340225"/>
            <a:ext cx="9505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bg2"/>
                </a:solidFill>
              </a:rPr>
              <a:t>Mechanical couplings and synchronous vibrations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ext Box 2"/>
          <p:cNvSpPr txBox="1">
            <a:spLocks noChangeArrowheads="1"/>
          </p:cNvSpPr>
          <p:nvPr/>
        </p:nvSpPr>
        <p:spPr bwMode="auto">
          <a:xfrm>
            <a:off x="593725" y="174625"/>
            <a:ext cx="689133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>
            <a:spAutoFit/>
          </a:bodyPr>
          <a:lstStyle/>
          <a:p>
            <a:pPr defTabSz="1042988" eaLnBrk="0" hangingPunct="0">
              <a:spcBef>
                <a:spcPct val="50000"/>
              </a:spcBef>
            </a:pPr>
            <a:endParaRPr lang="fr-FR" sz="1400"/>
          </a:p>
        </p:txBody>
      </p:sp>
      <p:sp>
        <p:nvSpPr>
          <p:cNvPr id="173058" name="Rectangle 3"/>
          <p:cNvSpPr>
            <a:spLocks noChangeArrowheads="1"/>
          </p:cNvSpPr>
          <p:nvPr/>
        </p:nvSpPr>
        <p:spPr bwMode="auto">
          <a:xfrm>
            <a:off x="1893888" y="3621088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73060" name="Text Box 5"/>
          <p:cNvSpPr txBox="1">
            <a:spLocks noChangeArrowheads="1"/>
          </p:cNvSpPr>
          <p:nvPr/>
        </p:nvSpPr>
        <p:spPr bwMode="auto">
          <a:xfrm>
            <a:off x="5600700" y="4957763"/>
            <a:ext cx="2095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69" tIns="52135" rIns="104269" bIns="52135">
            <a:spAutoFit/>
          </a:bodyPr>
          <a:lstStyle/>
          <a:p>
            <a:pPr defTabSz="1042988"/>
            <a:endParaRPr lang="en-GB" sz="1200">
              <a:solidFill>
                <a:schemeClr val="bg2"/>
              </a:solidFill>
            </a:endParaRPr>
          </a:p>
        </p:txBody>
      </p:sp>
      <p:pic>
        <p:nvPicPr>
          <p:cNvPr id="173061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31900" y="1450975"/>
            <a:ext cx="77152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2" name="Text Box 11"/>
          <p:cNvSpPr txBox="1">
            <a:spLocks noChangeArrowheads="1"/>
          </p:cNvSpPr>
          <p:nvPr/>
        </p:nvSpPr>
        <p:spPr bwMode="auto">
          <a:xfrm>
            <a:off x="1289050" y="1449388"/>
            <a:ext cx="24828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/>
            <a:r>
              <a:rPr lang="en-US" sz="1000" b="1"/>
              <a:t>Alignment in cold condition</a:t>
            </a:r>
          </a:p>
        </p:txBody>
      </p:sp>
      <p:sp>
        <p:nvSpPr>
          <p:cNvPr id="173063" name="Text Box 12"/>
          <p:cNvSpPr txBox="1">
            <a:spLocks noChangeArrowheads="1"/>
          </p:cNvSpPr>
          <p:nvPr/>
        </p:nvSpPr>
        <p:spPr bwMode="auto">
          <a:xfrm>
            <a:off x="1247775" y="3322638"/>
            <a:ext cx="198596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42988"/>
            <a:r>
              <a:rPr lang="en-US" sz="1000" b="1"/>
              <a:t>Alignment after a few minutes</a:t>
            </a:r>
          </a:p>
        </p:txBody>
      </p:sp>
      <p:sp>
        <p:nvSpPr>
          <p:cNvPr id="173064" name="Text Box 13"/>
          <p:cNvSpPr txBox="1">
            <a:spLocks noChangeArrowheads="1"/>
          </p:cNvSpPr>
          <p:nvPr/>
        </p:nvSpPr>
        <p:spPr bwMode="auto">
          <a:xfrm>
            <a:off x="1235075" y="5176838"/>
            <a:ext cx="30289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/>
            <a:r>
              <a:rPr lang="en-US" sz="1000" b="1"/>
              <a:t>Alignment after heating up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368300"/>
            <a:ext cx="9439275" cy="67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3600" b="1" dirty="0">
                <a:solidFill>
                  <a:schemeClr val="bg2"/>
                </a:solidFill>
              </a:rPr>
              <a:t>ROTEX</a:t>
            </a:r>
            <a:r>
              <a:rPr lang="en-US" sz="3600" b="1" baseline="30000" dirty="0">
                <a:solidFill>
                  <a:schemeClr val="bg2"/>
                </a:solidFill>
                <a:cs typeface="Arial" charset="0"/>
              </a:rPr>
              <a:t>®</a:t>
            </a:r>
            <a:r>
              <a:rPr lang="en-GB" sz="3600" b="1" dirty="0">
                <a:solidFill>
                  <a:schemeClr val="bg2"/>
                </a:solidFill>
              </a:rPr>
              <a:t> </a:t>
            </a:r>
            <a:r>
              <a:rPr lang="en-GB" sz="3600" b="1" dirty="0" smtClean="0">
                <a:solidFill>
                  <a:schemeClr val="bg2"/>
                </a:solidFill>
              </a:rPr>
              <a:t>ZS-DKM-H</a:t>
            </a:r>
            <a:r>
              <a:rPr lang="en-GB" sz="1800" b="1" dirty="0" smtClean="0">
                <a:solidFill>
                  <a:schemeClr val="bg2"/>
                </a:solidFill>
              </a:rPr>
              <a:t>–temperature influence &amp; misalignment</a:t>
            </a:r>
            <a:endParaRPr lang="en-US" sz="2000" dirty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2" descr="MittenversatzGGG4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66788" y="1241425"/>
            <a:ext cx="8421687" cy="5613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1893888" y="3621088"/>
            <a:ext cx="106934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71011" name="Text Box 4"/>
          <p:cNvSpPr txBox="1">
            <a:spLocks noChangeArrowheads="1"/>
          </p:cNvSpPr>
          <p:nvPr/>
        </p:nvSpPr>
        <p:spPr bwMode="auto">
          <a:xfrm>
            <a:off x="0" y="368300"/>
            <a:ext cx="9439275" cy="67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3600" b="1" dirty="0">
                <a:solidFill>
                  <a:schemeClr val="bg2"/>
                </a:solidFill>
              </a:rPr>
              <a:t>ROTEX</a:t>
            </a:r>
            <a:r>
              <a:rPr lang="en-US" sz="3600" b="1" baseline="30000" dirty="0">
                <a:solidFill>
                  <a:schemeClr val="bg2"/>
                </a:solidFill>
                <a:cs typeface="Arial" charset="0"/>
              </a:rPr>
              <a:t>®</a:t>
            </a:r>
            <a:r>
              <a:rPr lang="en-GB" sz="3600" b="1" dirty="0">
                <a:solidFill>
                  <a:schemeClr val="bg2"/>
                </a:solidFill>
              </a:rPr>
              <a:t> </a:t>
            </a:r>
            <a:r>
              <a:rPr lang="en-GB" sz="3600" b="1" dirty="0" smtClean="0">
                <a:solidFill>
                  <a:schemeClr val="bg2"/>
                </a:solidFill>
              </a:rPr>
              <a:t>ZS-DKM-H</a:t>
            </a:r>
            <a:r>
              <a:rPr lang="en-GB" sz="1800" b="1" dirty="0" smtClean="0">
                <a:solidFill>
                  <a:schemeClr val="bg2"/>
                </a:solidFill>
              </a:rPr>
              <a:t>–temperature influence &amp; misalignment</a:t>
            </a:r>
            <a:endParaRPr lang="en-US" sz="20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171012" name="Line 5"/>
          <p:cNvSpPr>
            <a:spLocks noChangeShapeType="1"/>
          </p:cNvSpPr>
          <p:nvPr/>
        </p:nvSpPr>
        <p:spPr bwMode="auto">
          <a:xfrm flipV="1">
            <a:off x="5094288" y="2271713"/>
            <a:ext cx="0" cy="3495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013" name="Line 6"/>
          <p:cNvSpPr>
            <a:spLocks noChangeShapeType="1"/>
          </p:cNvSpPr>
          <p:nvPr/>
        </p:nvSpPr>
        <p:spPr bwMode="auto">
          <a:xfrm>
            <a:off x="5010150" y="5130800"/>
            <a:ext cx="1698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014" name="Line 7"/>
          <p:cNvSpPr>
            <a:spLocks noChangeShapeType="1"/>
          </p:cNvSpPr>
          <p:nvPr/>
        </p:nvSpPr>
        <p:spPr bwMode="auto">
          <a:xfrm>
            <a:off x="5010150" y="4813300"/>
            <a:ext cx="1698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015" name="Line 8"/>
          <p:cNvSpPr>
            <a:spLocks noChangeShapeType="1"/>
          </p:cNvSpPr>
          <p:nvPr/>
        </p:nvSpPr>
        <p:spPr bwMode="auto">
          <a:xfrm>
            <a:off x="5010150" y="2352675"/>
            <a:ext cx="2190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1016" name="Rectangle 9"/>
          <p:cNvSpPr>
            <a:spLocks noChangeArrowheads="1"/>
          </p:cNvSpPr>
          <p:nvPr/>
        </p:nvSpPr>
        <p:spPr bwMode="auto">
          <a:xfrm>
            <a:off x="5683250" y="2509838"/>
            <a:ext cx="26622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51" tIns="52125" rIns="104251" bIns="52125">
            <a:spAutoFit/>
          </a:bodyPr>
          <a:lstStyle/>
          <a:p>
            <a:pPr defTabSz="1042988"/>
            <a:r>
              <a:rPr lang="en-GB" sz="1100" b="1">
                <a:solidFill>
                  <a:schemeClr val="bg2"/>
                </a:solidFill>
              </a:rPr>
              <a:t>ROTEX</a:t>
            </a:r>
            <a:r>
              <a:rPr lang="en-US" sz="1100" b="1" baseline="30000">
                <a:solidFill>
                  <a:schemeClr val="bg2"/>
                </a:solidFill>
              </a:rPr>
              <a:t>®</a:t>
            </a:r>
            <a:r>
              <a:rPr lang="en-GB" sz="1100" b="1">
                <a:solidFill>
                  <a:schemeClr val="bg2"/>
                </a:solidFill>
              </a:rPr>
              <a:t> 75 ZS-DKM-H</a:t>
            </a:r>
          </a:p>
          <a:p>
            <a:pPr defTabSz="1042988"/>
            <a:r>
              <a:rPr lang="en-GB" sz="1100" b="1">
                <a:solidFill>
                  <a:schemeClr val="bg2"/>
                </a:solidFill>
              </a:rPr>
              <a:t>max. radial misalignment: 2,19mm </a:t>
            </a:r>
          </a:p>
        </p:txBody>
      </p:sp>
      <p:sp>
        <p:nvSpPr>
          <p:cNvPr id="171017" name="Line 10"/>
          <p:cNvSpPr>
            <a:spLocks noChangeShapeType="1"/>
          </p:cNvSpPr>
          <p:nvPr/>
        </p:nvSpPr>
        <p:spPr bwMode="auto">
          <a:xfrm flipH="1" flipV="1">
            <a:off x="5346700" y="2430463"/>
            <a:ext cx="376238" cy="209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1018" name="Rectangle 11"/>
          <p:cNvSpPr>
            <a:spLocks noChangeArrowheads="1"/>
          </p:cNvSpPr>
          <p:nvPr/>
        </p:nvSpPr>
        <p:spPr bwMode="auto">
          <a:xfrm>
            <a:off x="5937250" y="4097338"/>
            <a:ext cx="28797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51" tIns="52125" rIns="104251" bIns="52125">
            <a:spAutoFit/>
          </a:bodyPr>
          <a:lstStyle/>
          <a:p>
            <a:pPr defTabSz="1042988"/>
            <a:r>
              <a:rPr lang="en-US" sz="1400" b="1">
                <a:solidFill>
                  <a:schemeClr val="bg2"/>
                </a:solidFill>
              </a:rPr>
              <a:t>ROTEX</a:t>
            </a:r>
            <a:r>
              <a:rPr lang="en-US" sz="1400" b="1" baseline="30000">
                <a:solidFill>
                  <a:schemeClr val="bg2"/>
                </a:solidFill>
              </a:rPr>
              <a:t>®</a:t>
            </a:r>
            <a:r>
              <a:rPr lang="en-US" sz="1400" b="1">
                <a:solidFill>
                  <a:schemeClr val="bg2"/>
                </a:solidFill>
              </a:rPr>
              <a:t> 75 A-H single cardanic</a:t>
            </a:r>
          </a:p>
          <a:p>
            <a:pPr defTabSz="1042988"/>
            <a:r>
              <a:rPr lang="en-US" sz="1100" b="1">
                <a:solidFill>
                  <a:schemeClr val="bg2"/>
                </a:solidFill>
              </a:rPr>
              <a:t>max. radial misalignment: 0,48 mm</a:t>
            </a:r>
            <a:r>
              <a:rPr lang="en-US" sz="1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71019" name="Line 12"/>
          <p:cNvSpPr>
            <a:spLocks noChangeShapeType="1"/>
          </p:cNvSpPr>
          <p:nvPr/>
        </p:nvSpPr>
        <p:spPr bwMode="auto">
          <a:xfrm flipH="1">
            <a:off x="5262563" y="4256088"/>
            <a:ext cx="758825" cy="476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1020" name="Rectangle 13"/>
          <p:cNvSpPr>
            <a:spLocks noChangeArrowheads="1"/>
          </p:cNvSpPr>
          <p:nvPr/>
        </p:nvSpPr>
        <p:spPr bwMode="auto">
          <a:xfrm>
            <a:off x="6021388" y="4892675"/>
            <a:ext cx="31575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51" tIns="52125" rIns="104251" bIns="52125">
            <a:spAutoFit/>
          </a:bodyPr>
          <a:lstStyle/>
          <a:p>
            <a:pPr defTabSz="1042988"/>
            <a:r>
              <a:rPr lang="en-US" sz="1400" b="1">
                <a:solidFill>
                  <a:schemeClr val="bg2"/>
                </a:solidFill>
              </a:rPr>
              <a:t>PolyNorm</a:t>
            </a:r>
            <a:r>
              <a:rPr lang="en-US" sz="1400" b="1" baseline="30000">
                <a:solidFill>
                  <a:schemeClr val="bg2"/>
                </a:solidFill>
              </a:rPr>
              <a:t>®</a:t>
            </a:r>
            <a:r>
              <a:rPr lang="en-US" sz="1400" b="1">
                <a:solidFill>
                  <a:schemeClr val="bg2"/>
                </a:solidFill>
              </a:rPr>
              <a:t> 90 AZR single cardanic</a:t>
            </a:r>
          </a:p>
          <a:p>
            <a:pPr defTabSz="1042988"/>
            <a:r>
              <a:rPr lang="en-US" sz="1100" b="1">
                <a:solidFill>
                  <a:schemeClr val="bg2"/>
                </a:solidFill>
              </a:rPr>
              <a:t>Max. rad. misaligment: 0,35 mm</a:t>
            </a:r>
            <a:r>
              <a:rPr lang="en-US" sz="1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71021" name="Line 14"/>
          <p:cNvSpPr>
            <a:spLocks noChangeShapeType="1"/>
          </p:cNvSpPr>
          <p:nvPr/>
        </p:nvSpPr>
        <p:spPr bwMode="auto">
          <a:xfrm flipH="1">
            <a:off x="5262563" y="5051425"/>
            <a:ext cx="758825" cy="79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pic>
        <p:nvPicPr>
          <p:cNvPr id="171022" name="Picture 15" descr="rotex_zs_dkmh_ani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6300" y="2509838"/>
            <a:ext cx="27797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23" name="Line 16"/>
          <p:cNvSpPr>
            <a:spLocks noChangeShapeType="1"/>
          </p:cNvSpPr>
          <p:nvPr/>
        </p:nvSpPr>
        <p:spPr bwMode="auto">
          <a:xfrm flipV="1">
            <a:off x="3578225" y="3224213"/>
            <a:ext cx="0" cy="4079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1024" name="Line 17"/>
          <p:cNvSpPr>
            <a:spLocks noChangeShapeType="1"/>
          </p:cNvSpPr>
          <p:nvPr/>
        </p:nvSpPr>
        <p:spPr bwMode="auto">
          <a:xfrm>
            <a:off x="3578225" y="3224213"/>
            <a:ext cx="0" cy="4778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1025" name="Text Box 18"/>
          <p:cNvSpPr txBox="1">
            <a:spLocks noChangeArrowheads="1"/>
          </p:cNvSpPr>
          <p:nvPr/>
        </p:nvSpPr>
        <p:spPr bwMode="auto">
          <a:xfrm>
            <a:off x="3241675" y="3305175"/>
            <a:ext cx="12414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1400"/>
              <a:t>h1</a:t>
            </a:r>
          </a:p>
        </p:txBody>
      </p:sp>
      <p:sp>
        <p:nvSpPr>
          <p:cNvPr id="171026" name="Text Box 19"/>
          <p:cNvSpPr txBox="1">
            <a:spLocks noChangeArrowheads="1"/>
          </p:cNvSpPr>
          <p:nvPr/>
        </p:nvSpPr>
        <p:spPr bwMode="auto">
          <a:xfrm>
            <a:off x="2905125" y="1955800"/>
            <a:ext cx="4510088" cy="301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4251" tIns="52125" rIns="104251" bIns="52125">
            <a:spAutoFit/>
          </a:bodyPr>
          <a:lstStyle/>
          <a:p>
            <a:pPr defTabSz="1042988"/>
            <a:r>
              <a:rPr lang="en-GB" sz="1400"/>
              <a:t>Radial misalignment in relation to the fluid temperature</a:t>
            </a:r>
          </a:p>
        </p:txBody>
      </p:sp>
      <p:sp>
        <p:nvSpPr>
          <p:cNvPr id="171027" name="Text Box 20"/>
          <p:cNvSpPr txBox="1">
            <a:spLocks noChangeArrowheads="1"/>
          </p:cNvSpPr>
          <p:nvPr/>
        </p:nvSpPr>
        <p:spPr bwMode="auto">
          <a:xfrm>
            <a:off x="4441825" y="5916613"/>
            <a:ext cx="1360488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42988"/>
            <a:r>
              <a:rPr lang="de-DE" sz="1000" b="1"/>
              <a:t>Dimension h1 </a:t>
            </a:r>
            <a:r>
              <a:rPr lang="de-DE" sz="1000" b="1">
                <a:cs typeface="Arial" charset="0"/>
              </a:rPr>
              <a:t>[mm]</a:t>
            </a:r>
          </a:p>
        </p:txBody>
      </p:sp>
      <p:sp>
        <p:nvSpPr>
          <p:cNvPr id="171028" name="Text Box 22"/>
          <p:cNvSpPr txBox="1">
            <a:spLocks noChangeArrowheads="1"/>
          </p:cNvSpPr>
          <p:nvPr/>
        </p:nvSpPr>
        <p:spPr bwMode="auto">
          <a:xfrm rot="-5400000">
            <a:off x="677069" y="4045744"/>
            <a:ext cx="2043113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42988"/>
            <a:r>
              <a:rPr lang="en-US" sz="1000" b="1"/>
              <a:t>Radial misalignment </a:t>
            </a:r>
            <a:r>
              <a:rPr lang="en-US" sz="1000" b="1">
                <a:cs typeface="Arial" charset="0"/>
              </a:rPr>
              <a:t>ΔK</a:t>
            </a:r>
            <a:r>
              <a:rPr lang="en-US" sz="1000" b="1" baseline="-25000">
                <a:cs typeface="Arial" charset="0"/>
              </a:rPr>
              <a:t>R</a:t>
            </a:r>
            <a:r>
              <a:rPr lang="en-US" sz="1000" b="1"/>
              <a:t> </a:t>
            </a:r>
            <a:r>
              <a:rPr lang="en-US" sz="1000" b="1">
                <a:cs typeface="Arial" charset="0"/>
              </a:rPr>
              <a:t>[mm]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ext Box 2"/>
          <p:cNvSpPr txBox="1">
            <a:spLocks noChangeArrowheads="1"/>
          </p:cNvSpPr>
          <p:nvPr/>
        </p:nvSpPr>
        <p:spPr bwMode="auto">
          <a:xfrm>
            <a:off x="593725" y="174625"/>
            <a:ext cx="689133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>
            <a:spAutoFit/>
          </a:bodyPr>
          <a:lstStyle/>
          <a:p>
            <a:pPr defTabSz="1042988" eaLnBrk="0" hangingPunct="0">
              <a:spcBef>
                <a:spcPct val="50000"/>
              </a:spcBef>
            </a:pPr>
            <a:endParaRPr lang="fr-FR" sz="1400"/>
          </a:p>
        </p:txBody>
      </p:sp>
      <p:sp>
        <p:nvSpPr>
          <p:cNvPr id="175106" name="Rectangle 3"/>
          <p:cNvSpPr>
            <a:spLocks noChangeArrowheads="1"/>
          </p:cNvSpPr>
          <p:nvPr/>
        </p:nvSpPr>
        <p:spPr bwMode="auto">
          <a:xfrm>
            <a:off x="1893888" y="3621088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75108" name="Picture 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50" y="1517650"/>
            <a:ext cx="57531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75109" name="Group 16"/>
          <p:cNvGrpSpPr>
            <a:grpSpLocks/>
          </p:cNvGrpSpPr>
          <p:nvPr/>
        </p:nvGrpSpPr>
        <p:grpSpPr bwMode="auto">
          <a:xfrm>
            <a:off x="2181225" y="2374900"/>
            <a:ext cx="342900" cy="800100"/>
            <a:chOff x="4401" y="9184"/>
            <a:chExt cx="540" cy="1260"/>
          </a:xfrm>
        </p:grpSpPr>
        <p:sp>
          <p:nvSpPr>
            <p:cNvPr id="175121" name="Line 18"/>
            <p:cNvSpPr>
              <a:spLocks noChangeShapeType="1"/>
            </p:cNvSpPr>
            <p:nvPr/>
          </p:nvSpPr>
          <p:spPr bwMode="auto">
            <a:xfrm>
              <a:off x="4477" y="10263"/>
              <a:ext cx="464" cy="1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122" name="Line 17"/>
            <p:cNvSpPr>
              <a:spLocks noChangeShapeType="1"/>
            </p:cNvSpPr>
            <p:nvPr/>
          </p:nvSpPr>
          <p:spPr bwMode="auto">
            <a:xfrm flipV="1">
              <a:off x="4401" y="9184"/>
              <a:ext cx="0" cy="5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75110" name="Rectangle 20"/>
          <p:cNvSpPr>
            <a:spLocks noChangeArrowheads="1"/>
          </p:cNvSpPr>
          <p:nvPr/>
        </p:nvSpPr>
        <p:spPr bwMode="auto">
          <a:xfrm>
            <a:off x="0" y="272415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175111" name="Picture 2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6075" y="2762250"/>
            <a:ext cx="4914900" cy="392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5112" name="Line 28"/>
          <p:cNvSpPr>
            <a:spLocks noChangeShapeType="1"/>
          </p:cNvSpPr>
          <p:nvPr/>
        </p:nvSpPr>
        <p:spPr bwMode="auto">
          <a:xfrm flipH="1">
            <a:off x="8686800" y="3124200"/>
            <a:ext cx="9525" cy="695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5113" name="Line 29"/>
          <p:cNvSpPr>
            <a:spLocks noChangeShapeType="1"/>
          </p:cNvSpPr>
          <p:nvPr/>
        </p:nvSpPr>
        <p:spPr bwMode="auto">
          <a:xfrm flipH="1" flipV="1">
            <a:off x="9248775" y="5153025"/>
            <a:ext cx="828675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5114" name="Rectangle 32"/>
          <p:cNvSpPr>
            <a:spLocks noChangeArrowheads="1"/>
          </p:cNvSpPr>
          <p:nvPr/>
        </p:nvSpPr>
        <p:spPr bwMode="auto">
          <a:xfrm>
            <a:off x="3400425" y="5800725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175115" name="Picture 3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50" y="4067175"/>
            <a:ext cx="49530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16" name="Text Box 33"/>
          <p:cNvSpPr txBox="1">
            <a:spLocks noChangeArrowheads="1"/>
          </p:cNvSpPr>
          <p:nvPr/>
        </p:nvSpPr>
        <p:spPr bwMode="auto">
          <a:xfrm>
            <a:off x="2241550" y="4157663"/>
            <a:ext cx="125095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/>
            <a:r>
              <a:rPr lang="en-US" sz="1200"/>
              <a:t>Heating up</a:t>
            </a:r>
          </a:p>
        </p:txBody>
      </p:sp>
      <p:sp>
        <p:nvSpPr>
          <p:cNvPr id="175117" name="Text Box 34"/>
          <p:cNvSpPr txBox="1">
            <a:spLocks noChangeArrowheads="1"/>
          </p:cNvSpPr>
          <p:nvPr/>
        </p:nvSpPr>
        <p:spPr bwMode="auto">
          <a:xfrm rot="-5400000">
            <a:off x="4021138" y="5400675"/>
            <a:ext cx="206375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/>
            <a:r>
              <a:rPr lang="en-US" sz="900"/>
              <a:t>Acceleration / time signal Aeff </a:t>
            </a:r>
            <a:r>
              <a:rPr lang="en-US" sz="900">
                <a:cs typeface="Arial" charset="0"/>
              </a:rPr>
              <a:t>[m</a:t>
            </a:r>
            <a:r>
              <a:rPr lang="en-US" sz="900" baseline="30000">
                <a:cs typeface="Arial" charset="0"/>
              </a:rPr>
              <a:t>2</a:t>
            </a:r>
            <a:r>
              <a:rPr lang="en-US" sz="900">
                <a:cs typeface="Arial" charset="0"/>
              </a:rPr>
              <a:t>/s]</a:t>
            </a:r>
          </a:p>
        </p:txBody>
      </p:sp>
      <p:sp>
        <p:nvSpPr>
          <p:cNvPr id="175118" name="Text Box 35"/>
          <p:cNvSpPr txBox="1">
            <a:spLocks noChangeArrowheads="1"/>
          </p:cNvSpPr>
          <p:nvPr/>
        </p:nvSpPr>
        <p:spPr bwMode="auto">
          <a:xfrm rot="-5400000">
            <a:off x="-588962" y="5305425"/>
            <a:ext cx="206375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/>
            <a:r>
              <a:rPr lang="en-US" sz="900"/>
              <a:t>Temperature </a:t>
            </a:r>
            <a:r>
              <a:rPr lang="en-US" sz="900">
                <a:cs typeface="Arial" charset="0"/>
              </a:rPr>
              <a:t>[°C]</a:t>
            </a:r>
          </a:p>
        </p:txBody>
      </p:sp>
      <p:sp>
        <p:nvSpPr>
          <p:cNvPr id="175119" name="Text Box 36"/>
          <p:cNvSpPr txBox="1">
            <a:spLocks noChangeArrowheads="1"/>
          </p:cNvSpPr>
          <p:nvPr/>
        </p:nvSpPr>
        <p:spPr bwMode="auto">
          <a:xfrm>
            <a:off x="2568575" y="6630988"/>
            <a:ext cx="43815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42988"/>
            <a:r>
              <a:rPr lang="de-DE" sz="900"/>
              <a:t>Time</a:t>
            </a:r>
          </a:p>
        </p:txBody>
      </p:sp>
      <p:sp>
        <p:nvSpPr>
          <p:cNvPr id="175120" name="Text Box 37"/>
          <p:cNvSpPr txBox="1">
            <a:spLocks noChangeArrowheads="1"/>
          </p:cNvSpPr>
          <p:nvPr/>
        </p:nvSpPr>
        <p:spPr bwMode="auto">
          <a:xfrm>
            <a:off x="6143625" y="1296988"/>
            <a:ext cx="45497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42988"/>
            <a:r>
              <a:rPr lang="en-US" sz="1000">
                <a:solidFill>
                  <a:schemeClr val="bg2"/>
                </a:solidFill>
              </a:rPr>
              <a:t>The growth of the Pump housing between room temperature and 350°C</a:t>
            </a:r>
          </a:p>
          <a:p>
            <a:pPr defTabSz="1042988"/>
            <a:r>
              <a:rPr lang="en-US" sz="1000">
                <a:solidFill>
                  <a:schemeClr val="bg2"/>
                </a:solidFill>
              </a:rPr>
              <a:t>Was 1.3mm!! The Pump drive was warm aligned. </a:t>
            </a:r>
          </a:p>
          <a:p>
            <a:pPr defTabSz="1042988"/>
            <a:r>
              <a:rPr lang="en-US" sz="1000">
                <a:solidFill>
                  <a:schemeClr val="bg2"/>
                </a:solidFill>
              </a:rPr>
              <a:t>The vibration coursed by the misalignment in the cold condition was very high.</a:t>
            </a:r>
          </a:p>
          <a:p>
            <a:pPr defTabSz="1042988"/>
            <a:r>
              <a:rPr lang="en-US" sz="1000">
                <a:solidFill>
                  <a:schemeClr val="bg2"/>
                </a:solidFill>
              </a:rPr>
              <a:t>After heating up the vibrations were reduced to a lower level.</a:t>
            </a:r>
          </a:p>
          <a:p>
            <a:pPr defTabSz="1042988"/>
            <a:endParaRPr lang="en-US" sz="1000">
              <a:solidFill>
                <a:schemeClr val="bg2"/>
              </a:solidFill>
            </a:endParaRPr>
          </a:p>
          <a:p>
            <a:pPr defTabSz="1042988"/>
            <a:r>
              <a:rPr lang="en-US" sz="1000">
                <a:solidFill>
                  <a:schemeClr val="bg2"/>
                </a:solidFill>
              </a:rPr>
              <a:t>That’s the normal way! ..But which coupling can handle 1.3mm radial </a:t>
            </a:r>
          </a:p>
          <a:p>
            <a:pPr defTabSz="1042988"/>
            <a:r>
              <a:rPr lang="en-US" sz="1000">
                <a:solidFill>
                  <a:schemeClr val="bg2"/>
                </a:solidFill>
              </a:rPr>
              <a:t>misalignment?! ….Only the </a:t>
            </a:r>
            <a:r>
              <a:rPr lang="en-US" sz="1200" b="1">
                <a:solidFill>
                  <a:schemeClr val="bg2"/>
                </a:solidFill>
              </a:rPr>
              <a:t>ROTEX ZS-DKM-H!!</a:t>
            </a:r>
          </a:p>
          <a:p>
            <a:pPr defTabSz="1042988"/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0" y="368300"/>
            <a:ext cx="9439275" cy="67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3600" b="1" dirty="0">
                <a:solidFill>
                  <a:schemeClr val="bg2"/>
                </a:solidFill>
              </a:rPr>
              <a:t>ROTEX</a:t>
            </a:r>
            <a:r>
              <a:rPr lang="en-US" sz="3600" b="1" baseline="30000" dirty="0">
                <a:solidFill>
                  <a:schemeClr val="bg2"/>
                </a:solidFill>
                <a:cs typeface="Arial" charset="0"/>
              </a:rPr>
              <a:t>®</a:t>
            </a:r>
            <a:r>
              <a:rPr lang="en-GB" sz="3600" b="1" dirty="0">
                <a:solidFill>
                  <a:schemeClr val="bg2"/>
                </a:solidFill>
              </a:rPr>
              <a:t> </a:t>
            </a:r>
            <a:r>
              <a:rPr lang="en-GB" sz="3600" b="1" dirty="0" smtClean="0">
                <a:solidFill>
                  <a:schemeClr val="bg2"/>
                </a:solidFill>
              </a:rPr>
              <a:t>ZS-DKM-H</a:t>
            </a:r>
            <a:r>
              <a:rPr lang="en-GB" sz="1800" b="1" dirty="0" smtClean="0">
                <a:solidFill>
                  <a:schemeClr val="bg2"/>
                </a:solidFill>
              </a:rPr>
              <a:t>–temperature influence &amp; misalignment</a:t>
            </a:r>
            <a:endParaRPr lang="en-US" sz="2000" dirty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ext Box 4"/>
          <p:cNvSpPr txBox="1">
            <a:spLocks noChangeArrowheads="1"/>
          </p:cNvSpPr>
          <p:nvPr/>
        </p:nvSpPr>
        <p:spPr bwMode="auto">
          <a:xfrm>
            <a:off x="320675" y="5722938"/>
            <a:ext cx="858837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</a:rPr>
              <a:t>Double cardanic rigid couplings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2" descr="RIGIFLEX_N_e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2025" y="1001713"/>
            <a:ext cx="6737350" cy="635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Text Box 3"/>
          <p:cNvSpPr txBox="1">
            <a:spLocks noChangeArrowheads="1"/>
          </p:cNvSpPr>
          <p:nvPr/>
        </p:nvSpPr>
        <p:spPr bwMode="auto">
          <a:xfrm>
            <a:off x="800100" y="446088"/>
            <a:ext cx="8588375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3700" b="1">
                <a:solidFill>
                  <a:schemeClr val="bg2"/>
                </a:solidFill>
              </a:rPr>
              <a:t>RIGIFLEX</a:t>
            </a:r>
            <a:r>
              <a:rPr lang="en-US" sz="3700" b="1" baseline="30000">
                <a:solidFill>
                  <a:schemeClr val="bg2"/>
                </a:solidFill>
                <a:cs typeface="Arial" charset="0"/>
              </a:rPr>
              <a:t>®</a:t>
            </a:r>
            <a:r>
              <a:rPr lang="en-GB" sz="3700" b="1">
                <a:solidFill>
                  <a:schemeClr val="bg2"/>
                </a:solidFill>
              </a:rPr>
              <a:t>-N A</a:t>
            </a:r>
          </a:p>
          <a:p>
            <a:pPr defTabSz="1042988"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API 610/671</a:t>
            </a:r>
          </a:p>
        </p:txBody>
      </p:sp>
      <p:sp>
        <p:nvSpPr>
          <p:cNvPr id="181251" name="Line 4"/>
          <p:cNvSpPr>
            <a:spLocks noChangeShapeType="1"/>
          </p:cNvSpPr>
          <p:nvPr/>
        </p:nvSpPr>
        <p:spPr bwMode="auto">
          <a:xfrm flipH="1">
            <a:off x="7283450" y="2828925"/>
            <a:ext cx="757238" cy="476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1252" name="Line 5"/>
          <p:cNvSpPr>
            <a:spLocks noChangeShapeType="1"/>
          </p:cNvSpPr>
          <p:nvPr/>
        </p:nvSpPr>
        <p:spPr bwMode="auto">
          <a:xfrm>
            <a:off x="8042275" y="2828925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1253" name="Text Box 6"/>
          <p:cNvSpPr txBox="1">
            <a:spLocks noChangeArrowheads="1"/>
          </p:cNvSpPr>
          <p:nvPr/>
        </p:nvSpPr>
        <p:spPr bwMode="auto">
          <a:xfrm>
            <a:off x="8042275" y="2509838"/>
            <a:ext cx="176688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1400">
                <a:solidFill>
                  <a:schemeClr val="bg2"/>
                </a:solidFill>
              </a:rPr>
              <a:t>coupling flange</a:t>
            </a:r>
          </a:p>
        </p:txBody>
      </p:sp>
      <p:sp>
        <p:nvSpPr>
          <p:cNvPr id="181254" name="Line 7"/>
          <p:cNvSpPr>
            <a:spLocks noChangeShapeType="1"/>
          </p:cNvSpPr>
          <p:nvPr/>
        </p:nvSpPr>
        <p:spPr bwMode="auto">
          <a:xfrm>
            <a:off x="1893888" y="2828925"/>
            <a:ext cx="1263650" cy="63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1255" name="Line 8"/>
          <p:cNvSpPr>
            <a:spLocks noChangeShapeType="1"/>
          </p:cNvSpPr>
          <p:nvPr/>
        </p:nvSpPr>
        <p:spPr bwMode="auto">
          <a:xfrm flipH="1">
            <a:off x="293688" y="2828925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1256" name="Text Box 9"/>
          <p:cNvSpPr txBox="1">
            <a:spLocks noChangeArrowheads="1"/>
          </p:cNvSpPr>
          <p:nvPr/>
        </p:nvSpPr>
        <p:spPr bwMode="auto">
          <a:xfrm>
            <a:off x="209550" y="2590800"/>
            <a:ext cx="176688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1400">
                <a:solidFill>
                  <a:schemeClr val="bg2"/>
                </a:solidFill>
              </a:rPr>
              <a:t>coupling flange</a:t>
            </a:r>
          </a:p>
        </p:txBody>
      </p:sp>
      <p:sp>
        <p:nvSpPr>
          <p:cNvPr id="181257" name="Line 10"/>
          <p:cNvSpPr>
            <a:spLocks noChangeShapeType="1"/>
          </p:cNvSpPr>
          <p:nvPr/>
        </p:nvSpPr>
        <p:spPr bwMode="auto">
          <a:xfrm>
            <a:off x="4841875" y="1717675"/>
            <a:ext cx="757238" cy="793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1258" name="Line 11"/>
          <p:cNvSpPr>
            <a:spLocks noChangeShapeType="1"/>
          </p:cNvSpPr>
          <p:nvPr/>
        </p:nvSpPr>
        <p:spPr bwMode="auto">
          <a:xfrm flipH="1">
            <a:off x="3157538" y="1717675"/>
            <a:ext cx="16859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1259" name="Text Box 12"/>
          <p:cNvSpPr txBox="1">
            <a:spLocks noChangeArrowheads="1"/>
          </p:cNvSpPr>
          <p:nvPr/>
        </p:nvSpPr>
        <p:spPr bwMode="auto">
          <a:xfrm>
            <a:off x="3071813" y="1398588"/>
            <a:ext cx="17700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1400">
                <a:solidFill>
                  <a:schemeClr val="bg2"/>
                </a:solidFill>
              </a:rPr>
              <a:t>puller holes</a:t>
            </a:r>
          </a:p>
        </p:txBody>
      </p:sp>
      <p:sp>
        <p:nvSpPr>
          <p:cNvPr id="181260" name="Line 13"/>
          <p:cNvSpPr>
            <a:spLocks noChangeShapeType="1"/>
          </p:cNvSpPr>
          <p:nvPr/>
        </p:nvSpPr>
        <p:spPr bwMode="auto">
          <a:xfrm flipV="1">
            <a:off x="5430838" y="2906713"/>
            <a:ext cx="590550" cy="79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1261" name="Line 14"/>
          <p:cNvSpPr>
            <a:spLocks noChangeShapeType="1"/>
          </p:cNvSpPr>
          <p:nvPr/>
        </p:nvSpPr>
        <p:spPr bwMode="auto">
          <a:xfrm flipH="1">
            <a:off x="6189663" y="2828925"/>
            <a:ext cx="504825" cy="79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1262" name="Text Box 15"/>
          <p:cNvSpPr txBox="1">
            <a:spLocks noChangeArrowheads="1"/>
          </p:cNvSpPr>
          <p:nvPr/>
        </p:nvSpPr>
        <p:spPr bwMode="auto">
          <a:xfrm>
            <a:off x="4589463" y="4813300"/>
            <a:ext cx="1262062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1400">
                <a:solidFill>
                  <a:schemeClr val="bg2"/>
                </a:solidFill>
              </a:rPr>
              <a:t>centering</a:t>
            </a:r>
          </a:p>
        </p:txBody>
      </p:sp>
      <p:sp>
        <p:nvSpPr>
          <p:cNvPr id="181263" name="Line 16"/>
          <p:cNvSpPr>
            <a:spLocks noChangeShapeType="1"/>
          </p:cNvSpPr>
          <p:nvPr/>
        </p:nvSpPr>
        <p:spPr bwMode="auto">
          <a:xfrm>
            <a:off x="4672013" y="5051425"/>
            <a:ext cx="10112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1264" name="Line 17"/>
          <p:cNvSpPr>
            <a:spLocks noChangeShapeType="1"/>
          </p:cNvSpPr>
          <p:nvPr/>
        </p:nvSpPr>
        <p:spPr bwMode="auto">
          <a:xfrm flipV="1">
            <a:off x="5683250" y="4732338"/>
            <a:ext cx="590550" cy="3190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81265" name="Text Box 18"/>
          <p:cNvSpPr txBox="1">
            <a:spLocks noChangeArrowheads="1"/>
          </p:cNvSpPr>
          <p:nvPr/>
        </p:nvSpPr>
        <p:spPr bwMode="auto">
          <a:xfrm>
            <a:off x="1893888" y="5448300"/>
            <a:ext cx="68199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1400" dirty="0">
                <a:solidFill>
                  <a:schemeClr val="bg2"/>
                </a:solidFill>
              </a:rPr>
              <a:t>The spacer will be removable within the steel </a:t>
            </a:r>
            <a:r>
              <a:rPr lang="en-GB" sz="1400" dirty="0" err="1">
                <a:solidFill>
                  <a:schemeClr val="bg2"/>
                </a:solidFill>
              </a:rPr>
              <a:t>laminae</a:t>
            </a:r>
            <a:r>
              <a:rPr lang="en-GB" sz="1400" dirty="0">
                <a:solidFill>
                  <a:schemeClr val="bg2"/>
                </a:solidFill>
              </a:rPr>
              <a:t> and the adapter flanges.</a:t>
            </a:r>
            <a:br>
              <a:rPr lang="en-GB" sz="1400" dirty="0">
                <a:solidFill>
                  <a:schemeClr val="bg2"/>
                </a:solidFill>
              </a:rPr>
            </a:br>
            <a:r>
              <a:rPr lang="en-GB" sz="1400" dirty="0">
                <a:solidFill>
                  <a:schemeClr val="bg2"/>
                </a:solidFill>
              </a:rPr>
              <a:t>If the screws are in the puller holes, the adapter flanges will move against the hollow shaft of the spacer. The adapter flanges will leave the </a:t>
            </a:r>
            <a:r>
              <a:rPr lang="en-GB" sz="1400" dirty="0" err="1">
                <a:solidFill>
                  <a:schemeClr val="bg2"/>
                </a:solidFill>
              </a:rPr>
              <a:t>centering</a:t>
            </a:r>
            <a:r>
              <a:rPr lang="en-GB" sz="1400" dirty="0">
                <a:solidFill>
                  <a:schemeClr val="bg2"/>
                </a:solidFill>
              </a:rPr>
              <a:t> and the spacer could be removed in radial direction.</a:t>
            </a:r>
          </a:p>
        </p:txBody>
      </p:sp>
      <p:pic>
        <p:nvPicPr>
          <p:cNvPr id="181266" name="Picture 19" descr="Vollbild anzeig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4238" y="1557338"/>
            <a:ext cx="3984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2" descr="RIGIFLEX-Bolzen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0450" y="2082800"/>
            <a:ext cx="508635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2" name="Text Box 3"/>
          <p:cNvSpPr txBox="1">
            <a:spLocks noChangeArrowheads="1"/>
          </p:cNvSpPr>
          <p:nvPr/>
        </p:nvSpPr>
        <p:spPr bwMode="auto">
          <a:xfrm>
            <a:off x="800100" y="446088"/>
            <a:ext cx="8588375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3700" b="1">
                <a:solidFill>
                  <a:schemeClr val="bg2"/>
                </a:solidFill>
              </a:rPr>
              <a:t>RIGIFLEX</a:t>
            </a:r>
            <a:r>
              <a:rPr lang="en-US" sz="3700" b="1" baseline="30000">
                <a:solidFill>
                  <a:schemeClr val="bg2"/>
                </a:solidFill>
                <a:cs typeface="Arial" charset="0"/>
              </a:rPr>
              <a:t>®</a:t>
            </a:r>
            <a:r>
              <a:rPr lang="en-GB" sz="3700" b="1">
                <a:solidFill>
                  <a:schemeClr val="bg2"/>
                </a:solidFill>
              </a:rPr>
              <a:t>-N A</a:t>
            </a:r>
          </a:p>
          <a:p>
            <a:pPr defTabSz="1042988">
              <a:spcBef>
                <a:spcPct val="50000"/>
              </a:spcBef>
            </a:pPr>
            <a:r>
              <a:rPr lang="en-GB" sz="1200">
                <a:solidFill>
                  <a:schemeClr val="bg2"/>
                </a:solidFill>
              </a:rPr>
              <a:t>API 610/671</a:t>
            </a:r>
          </a:p>
        </p:txBody>
      </p:sp>
      <p:sp>
        <p:nvSpPr>
          <p:cNvPr id="179203" name="Line 4"/>
          <p:cNvSpPr>
            <a:spLocks noChangeShapeType="1"/>
          </p:cNvSpPr>
          <p:nvPr/>
        </p:nvSpPr>
        <p:spPr bwMode="auto">
          <a:xfrm flipV="1">
            <a:off x="9571038" y="4906963"/>
            <a:ext cx="11811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204" name="Line 5"/>
          <p:cNvSpPr>
            <a:spLocks noChangeShapeType="1"/>
          </p:cNvSpPr>
          <p:nvPr/>
        </p:nvSpPr>
        <p:spPr bwMode="auto">
          <a:xfrm flipH="1">
            <a:off x="8526463" y="4905375"/>
            <a:ext cx="1038225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9205" name="Oval 6"/>
          <p:cNvSpPr>
            <a:spLocks noChangeArrowheads="1"/>
          </p:cNvSpPr>
          <p:nvPr/>
        </p:nvSpPr>
        <p:spPr bwMode="auto">
          <a:xfrm>
            <a:off x="6840538" y="5688013"/>
            <a:ext cx="1179512" cy="9540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9206" name="Text Box 7"/>
          <p:cNvSpPr txBox="1">
            <a:spLocks noChangeArrowheads="1"/>
          </p:cNvSpPr>
          <p:nvPr/>
        </p:nvSpPr>
        <p:spPr bwMode="auto">
          <a:xfrm>
            <a:off x="8945563" y="6642100"/>
            <a:ext cx="1403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1600">
                <a:solidFill>
                  <a:schemeClr val="bg2"/>
                </a:solidFill>
              </a:rPr>
              <a:t>safety device</a:t>
            </a:r>
          </a:p>
        </p:txBody>
      </p:sp>
      <p:sp>
        <p:nvSpPr>
          <p:cNvPr id="179207" name="Line 8"/>
          <p:cNvSpPr>
            <a:spLocks noChangeShapeType="1"/>
          </p:cNvSpPr>
          <p:nvPr/>
        </p:nvSpPr>
        <p:spPr bwMode="auto">
          <a:xfrm>
            <a:off x="8945563" y="6959600"/>
            <a:ext cx="13160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208" name="Line 9"/>
          <p:cNvSpPr>
            <a:spLocks noChangeShapeType="1"/>
          </p:cNvSpPr>
          <p:nvPr/>
        </p:nvSpPr>
        <p:spPr bwMode="auto">
          <a:xfrm flipH="1" flipV="1">
            <a:off x="7851775" y="6561138"/>
            <a:ext cx="1093788" cy="398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9209" name="Text Box 10"/>
          <p:cNvSpPr txBox="1">
            <a:spLocks noChangeArrowheads="1"/>
          </p:cNvSpPr>
          <p:nvPr/>
        </p:nvSpPr>
        <p:spPr bwMode="auto">
          <a:xfrm>
            <a:off x="4981575" y="2225675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1600">
                <a:solidFill>
                  <a:schemeClr val="bg2"/>
                </a:solidFill>
              </a:rPr>
              <a:t>coupling hub</a:t>
            </a:r>
          </a:p>
        </p:txBody>
      </p:sp>
      <p:sp>
        <p:nvSpPr>
          <p:cNvPr id="179210" name="Line 11"/>
          <p:cNvSpPr>
            <a:spLocks noChangeShapeType="1"/>
          </p:cNvSpPr>
          <p:nvPr/>
        </p:nvSpPr>
        <p:spPr bwMode="auto">
          <a:xfrm>
            <a:off x="5080000" y="2571750"/>
            <a:ext cx="1193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211" name="Line 12"/>
          <p:cNvSpPr>
            <a:spLocks noChangeShapeType="1"/>
          </p:cNvSpPr>
          <p:nvPr/>
        </p:nvSpPr>
        <p:spPr bwMode="auto">
          <a:xfrm>
            <a:off x="5529263" y="2568575"/>
            <a:ext cx="131762" cy="1851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9212" name="Text Box 13"/>
          <p:cNvSpPr txBox="1">
            <a:spLocks noChangeArrowheads="1"/>
          </p:cNvSpPr>
          <p:nvPr/>
        </p:nvSpPr>
        <p:spPr bwMode="auto">
          <a:xfrm>
            <a:off x="9590088" y="3055938"/>
            <a:ext cx="9001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1600">
                <a:solidFill>
                  <a:schemeClr val="bg2"/>
                </a:solidFill>
              </a:rPr>
              <a:t>bolt</a:t>
            </a:r>
          </a:p>
        </p:txBody>
      </p:sp>
      <p:sp>
        <p:nvSpPr>
          <p:cNvPr id="179213" name="Line 14"/>
          <p:cNvSpPr>
            <a:spLocks noChangeShapeType="1"/>
          </p:cNvSpPr>
          <p:nvPr/>
        </p:nvSpPr>
        <p:spPr bwMode="auto">
          <a:xfrm>
            <a:off x="9705975" y="3465513"/>
            <a:ext cx="59848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214" name="Line 15"/>
          <p:cNvSpPr>
            <a:spLocks noChangeShapeType="1"/>
          </p:cNvSpPr>
          <p:nvPr/>
        </p:nvSpPr>
        <p:spPr bwMode="auto">
          <a:xfrm flipH="1">
            <a:off x="8104188" y="3465513"/>
            <a:ext cx="1601787" cy="63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9215" name="Text Box 16"/>
          <p:cNvSpPr txBox="1">
            <a:spLocks noChangeArrowheads="1"/>
          </p:cNvSpPr>
          <p:nvPr/>
        </p:nvSpPr>
        <p:spPr bwMode="auto">
          <a:xfrm>
            <a:off x="8693150" y="2435225"/>
            <a:ext cx="16192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1600">
                <a:solidFill>
                  <a:schemeClr val="bg2"/>
                </a:solidFill>
              </a:rPr>
              <a:t>lamina packing</a:t>
            </a:r>
          </a:p>
        </p:txBody>
      </p:sp>
      <p:sp>
        <p:nvSpPr>
          <p:cNvPr id="179216" name="Line 17"/>
          <p:cNvSpPr>
            <a:spLocks noChangeShapeType="1"/>
          </p:cNvSpPr>
          <p:nvPr/>
        </p:nvSpPr>
        <p:spPr bwMode="auto">
          <a:xfrm>
            <a:off x="8693150" y="2751138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9217" name="Line 18"/>
          <p:cNvSpPr>
            <a:spLocks noChangeShapeType="1"/>
          </p:cNvSpPr>
          <p:nvPr/>
        </p:nvSpPr>
        <p:spPr bwMode="auto">
          <a:xfrm flipH="1">
            <a:off x="7092950" y="2751138"/>
            <a:ext cx="1600200" cy="11922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79218" name="Text Box 19"/>
          <p:cNvSpPr txBox="1">
            <a:spLocks noChangeArrowheads="1"/>
          </p:cNvSpPr>
          <p:nvPr/>
        </p:nvSpPr>
        <p:spPr bwMode="auto">
          <a:xfrm>
            <a:off x="9444038" y="4525963"/>
            <a:ext cx="13319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1600">
                <a:solidFill>
                  <a:schemeClr val="bg2"/>
                </a:solidFill>
              </a:rPr>
              <a:t>hollow shaft</a:t>
            </a:r>
          </a:p>
        </p:txBody>
      </p:sp>
      <p:pic>
        <p:nvPicPr>
          <p:cNvPr id="179219" name="Picture 20" descr="Vollbild anzeig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4350" y="1049338"/>
            <a:ext cx="39846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20" name="Picture 2" descr="74_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68463"/>
            <a:ext cx="4878388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21" name="Picture 6" descr="Lamellenpaket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938" y="4673600"/>
            <a:ext cx="153352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22" name="Picture 2" descr="151. FEM-optimierte Lamellenform / FEM optimized laminae form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9363" y="4614863"/>
            <a:ext cx="22415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768974" y="1571625"/>
            <a:ext cx="40036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42988"/>
            <a:r>
              <a:rPr lang="en-US" sz="1600" dirty="0" smtClean="0">
                <a:solidFill>
                  <a:srgbClr val="969696"/>
                </a:solidFill>
              </a:rPr>
              <a:t>. </a:t>
            </a:r>
          </a:p>
          <a:p>
            <a:pPr defTabSz="1042988"/>
            <a:r>
              <a:rPr lang="en-US" sz="1600" dirty="0" smtClean="0">
                <a:solidFill>
                  <a:srgbClr val="969696"/>
                </a:solidFill>
              </a:rPr>
              <a:t>The </a:t>
            </a:r>
            <a:r>
              <a:rPr lang="en-US" sz="1600" dirty="0">
                <a:solidFill>
                  <a:srgbClr val="969696"/>
                </a:solidFill>
              </a:rPr>
              <a:t>spacer is centered through the </a:t>
            </a:r>
            <a:r>
              <a:rPr lang="en-US" sz="1600" dirty="0" smtClean="0">
                <a:solidFill>
                  <a:srgbClr val="969696"/>
                </a:solidFill>
              </a:rPr>
              <a:t>bolts</a:t>
            </a:r>
            <a:endParaRPr lang="en-US" sz="1600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3"/>
          <p:cNvSpPr>
            <a:spLocks noChangeArrowheads="1"/>
          </p:cNvSpPr>
          <p:nvPr/>
        </p:nvSpPr>
        <p:spPr bwMode="auto">
          <a:xfrm>
            <a:off x="1893888" y="3621088"/>
            <a:ext cx="106934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2274" name="Text Box 4"/>
          <p:cNvSpPr txBox="1">
            <a:spLocks noChangeArrowheads="1"/>
          </p:cNvSpPr>
          <p:nvPr/>
        </p:nvSpPr>
        <p:spPr bwMode="auto">
          <a:xfrm>
            <a:off x="293688" y="368300"/>
            <a:ext cx="85883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3700" b="1">
                <a:solidFill>
                  <a:schemeClr val="bg2"/>
                </a:solidFill>
              </a:rPr>
              <a:t>RIGIFLEX</a:t>
            </a:r>
            <a:r>
              <a:rPr lang="en-US" sz="3700" b="1" baseline="30000">
                <a:solidFill>
                  <a:schemeClr val="bg2"/>
                </a:solidFill>
                <a:cs typeface="Arial" charset="0"/>
              </a:rPr>
              <a:t>®</a:t>
            </a:r>
            <a:r>
              <a:rPr lang="en-GB" sz="3700" b="1">
                <a:solidFill>
                  <a:schemeClr val="bg2"/>
                </a:solidFill>
              </a:rPr>
              <a:t>-N </a:t>
            </a:r>
            <a:endParaRPr lang="en-US">
              <a:solidFill>
                <a:schemeClr val="bg2"/>
              </a:solidFill>
              <a:cs typeface="Arial" charset="0"/>
            </a:endParaRPr>
          </a:p>
        </p:txBody>
      </p:sp>
      <p:pic>
        <p:nvPicPr>
          <p:cNvPr id="182275" name="Picture 2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100" y="1458913"/>
            <a:ext cx="4800600" cy="346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2276" name="Picture 2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8763" y="1444625"/>
            <a:ext cx="5359400" cy="3490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2277" name="Text Box 24"/>
          <p:cNvSpPr txBox="1">
            <a:spLocks noChangeArrowheads="1"/>
          </p:cNvSpPr>
          <p:nvPr/>
        </p:nvSpPr>
        <p:spPr bwMode="auto">
          <a:xfrm>
            <a:off x="454025" y="5499100"/>
            <a:ext cx="927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/>
            <a:r>
              <a:rPr lang="en-US" sz="1600" dirty="0">
                <a:solidFill>
                  <a:srgbClr val="969696"/>
                </a:solidFill>
              </a:rPr>
              <a:t>Steel </a:t>
            </a:r>
            <a:r>
              <a:rPr lang="en-US" sz="1600" dirty="0" smtClean="0">
                <a:solidFill>
                  <a:srgbClr val="969696"/>
                </a:solidFill>
              </a:rPr>
              <a:t>laminas </a:t>
            </a:r>
            <a:r>
              <a:rPr lang="en-US" sz="1600" dirty="0">
                <a:solidFill>
                  <a:srgbClr val="969696"/>
                </a:solidFill>
              </a:rPr>
              <a:t>couplings are creating no vibrations! </a:t>
            </a:r>
          </a:p>
          <a:p>
            <a:pPr defTabSz="1042988"/>
            <a:r>
              <a:rPr lang="en-US" sz="1600" dirty="0" smtClean="0">
                <a:solidFill>
                  <a:srgbClr val="969696"/>
                </a:solidFill>
              </a:rPr>
              <a:t>No vibration </a:t>
            </a:r>
            <a:r>
              <a:rPr lang="en-US" sz="1600" dirty="0">
                <a:solidFill>
                  <a:srgbClr val="969696"/>
                </a:solidFill>
              </a:rPr>
              <a:t>difference due to </a:t>
            </a:r>
            <a:r>
              <a:rPr lang="en-US" sz="1600" dirty="0" smtClean="0">
                <a:solidFill>
                  <a:srgbClr val="969696"/>
                </a:solidFill>
              </a:rPr>
              <a:t>misalignment could be measured. </a:t>
            </a:r>
          </a:p>
          <a:p>
            <a:pPr defTabSz="1042988"/>
            <a:r>
              <a:rPr lang="en-US" sz="1600" dirty="0" smtClean="0">
                <a:solidFill>
                  <a:srgbClr val="969696"/>
                </a:solidFill>
              </a:rPr>
              <a:t>The </a:t>
            </a:r>
            <a:r>
              <a:rPr lang="en-US" sz="1600" dirty="0">
                <a:solidFill>
                  <a:srgbClr val="969696"/>
                </a:solidFill>
              </a:rPr>
              <a:t>spacer is centered through the bolt</a:t>
            </a:r>
          </a:p>
          <a:p>
            <a:pPr defTabSz="1042988"/>
            <a:endParaRPr lang="en-US" sz="1600" dirty="0">
              <a:solidFill>
                <a:srgbClr val="969696"/>
              </a:solidFill>
            </a:endParaRPr>
          </a:p>
          <a:p>
            <a:pPr defTabSz="1042988"/>
            <a:r>
              <a:rPr lang="en-US" sz="1600" dirty="0">
                <a:solidFill>
                  <a:srgbClr val="969696"/>
                </a:solidFill>
              </a:rPr>
              <a:t>Both test were made with completely destroyed </a:t>
            </a:r>
            <a:r>
              <a:rPr lang="en-US" sz="1600" dirty="0" smtClean="0">
                <a:solidFill>
                  <a:srgbClr val="969696"/>
                </a:solidFill>
              </a:rPr>
              <a:t>laminas</a:t>
            </a:r>
            <a:r>
              <a:rPr lang="en-US" sz="1600" dirty="0">
                <a:solidFill>
                  <a:srgbClr val="969696"/>
                </a:solidFill>
              </a:rPr>
              <a:t>. </a:t>
            </a:r>
          </a:p>
          <a:p>
            <a:pPr defTabSz="1042988"/>
            <a:r>
              <a:rPr lang="en-US" sz="1600" dirty="0">
                <a:solidFill>
                  <a:srgbClr val="969696"/>
                </a:solidFill>
              </a:rPr>
              <a:t>Vibration level : independent of the wear in laminas:</a:t>
            </a:r>
          </a:p>
        </p:txBody>
      </p:sp>
      <p:sp>
        <p:nvSpPr>
          <p:cNvPr id="182278" name="Text Box 27"/>
          <p:cNvSpPr txBox="1">
            <a:spLocks noChangeArrowheads="1"/>
          </p:cNvSpPr>
          <p:nvPr/>
        </p:nvSpPr>
        <p:spPr bwMode="auto">
          <a:xfrm>
            <a:off x="336550" y="1038225"/>
            <a:ext cx="26225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42988"/>
            <a:r>
              <a:rPr lang="en-US">
                <a:solidFill>
                  <a:srgbClr val="969696"/>
                </a:solidFill>
              </a:rPr>
              <a:t>Condition monitoring</a:t>
            </a:r>
          </a:p>
        </p:txBody>
      </p:sp>
      <p:sp>
        <p:nvSpPr>
          <p:cNvPr id="182279" name="Text Box 24"/>
          <p:cNvSpPr txBox="1">
            <a:spLocks noChangeArrowheads="1"/>
          </p:cNvSpPr>
          <p:nvPr/>
        </p:nvSpPr>
        <p:spPr bwMode="auto">
          <a:xfrm>
            <a:off x="258763" y="5056188"/>
            <a:ext cx="474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42988"/>
            <a:r>
              <a:rPr lang="en-US" sz="1600">
                <a:solidFill>
                  <a:srgbClr val="969696"/>
                </a:solidFill>
              </a:rPr>
              <a:t>Picture 1: drive under torque without misalignment</a:t>
            </a:r>
          </a:p>
        </p:txBody>
      </p:sp>
      <p:sp>
        <p:nvSpPr>
          <p:cNvPr id="182280" name="Text Box 24"/>
          <p:cNvSpPr txBox="1">
            <a:spLocks noChangeArrowheads="1"/>
          </p:cNvSpPr>
          <p:nvPr/>
        </p:nvSpPr>
        <p:spPr bwMode="auto">
          <a:xfrm>
            <a:off x="5299075" y="5048250"/>
            <a:ext cx="5194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/>
            <a:r>
              <a:rPr lang="en-US" sz="1600">
                <a:solidFill>
                  <a:srgbClr val="969696"/>
                </a:solidFill>
              </a:rPr>
              <a:t>Picture 2 : drive under torque with max. misalignment!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ZoneTexte 1"/>
          <p:cNvSpPr txBox="1">
            <a:spLocks noChangeArrowheads="1"/>
          </p:cNvSpPr>
          <p:nvPr/>
        </p:nvSpPr>
        <p:spPr bwMode="auto">
          <a:xfrm>
            <a:off x="420688" y="4397375"/>
            <a:ext cx="9507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bg2"/>
                </a:solidFill>
              </a:rPr>
              <a:t>Vibrations and mechanical couplings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593725" y="174625"/>
            <a:ext cx="689133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>
            <a:spAutoFit/>
          </a:bodyPr>
          <a:lstStyle/>
          <a:p>
            <a:pPr defTabSz="1042988" eaLnBrk="0" hangingPunct="0">
              <a:spcBef>
                <a:spcPct val="50000"/>
              </a:spcBef>
            </a:pPr>
            <a:endParaRPr lang="fr-FR" sz="1400"/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1893888" y="3621088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233363" y="468313"/>
            <a:ext cx="85883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</a:rPr>
              <a:t>Single cardanic couplings</a:t>
            </a:r>
          </a:p>
        </p:txBody>
      </p:sp>
      <p:sp>
        <p:nvSpPr>
          <p:cNvPr id="41988" name="Text Box 11"/>
          <p:cNvSpPr txBox="1">
            <a:spLocks noChangeArrowheads="1"/>
          </p:cNvSpPr>
          <p:nvPr/>
        </p:nvSpPr>
        <p:spPr bwMode="auto">
          <a:xfrm>
            <a:off x="5600700" y="4957763"/>
            <a:ext cx="2095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69" tIns="52135" rIns="104269" bIns="52135">
            <a:spAutoFit/>
          </a:bodyPr>
          <a:lstStyle/>
          <a:p>
            <a:pPr defTabSz="1042988"/>
            <a:endParaRPr lang="en-GB" sz="1200">
              <a:solidFill>
                <a:schemeClr val="bg2"/>
              </a:solidFill>
            </a:endParaRPr>
          </a:p>
        </p:txBody>
      </p:sp>
      <p:pic>
        <p:nvPicPr>
          <p:cNvPr id="41989" name="Picture 1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8000" y="3822700"/>
            <a:ext cx="59388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613" y="4997450"/>
            <a:ext cx="42481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16"/>
          <p:cNvSpPr txBox="1">
            <a:spLocks noChangeArrowheads="1"/>
          </p:cNvSpPr>
          <p:nvPr/>
        </p:nvSpPr>
        <p:spPr bwMode="auto">
          <a:xfrm>
            <a:off x="566738" y="2974975"/>
            <a:ext cx="8170862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/>
            <a:r>
              <a:rPr lang="en-US" sz="1600" b="1" dirty="0">
                <a:solidFill>
                  <a:srgbClr val="969696"/>
                </a:solidFill>
              </a:rPr>
              <a:t>Vibrations  in couplings are due to operation under misalignments, especially</a:t>
            </a:r>
          </a:p>
          <a:p>
            <a:pPr defTabSz="1042988"/>
            <a:r>
              <a:rPr lang="en-US" sz="1600" b="1" dirty="0">
                <a:solidFill>
                  <a:srgbClr val="969696"/>
                </a:solidFill>
              </a:rPr>
              <a:t>	Radial misalignment ( = parallel misalignment  )</a:t>
            </a:r>
          </a:p>
          <a:p>
            <a:pPr defTabSz="1042988"/>
            <a:r>
              <a:rPr lang="en-US" sz="1600" b="1" dirty="0">
                <a:solidFill>
                  <a:srgbClr val="969696"/>
                </a:solidFill>
              </a:rPr>
              <a:t>	Angular misalignment</a:t>
            </a:r>
          </a:p>
          <a:p>
            <a:pPr defTabSz="1042988"/>
            <a:r>
              <a:rPr lang="en-US" sz="1400" b="1" dirty="0">
                <a:solidFill>
                  <a:srgbClr val="969696"/>
                </a:solidFill>
              </a:rPr>
              <a:t> </a:t>
            </a:r>
          </a:p>
        </p:txBody>
      </p:sp>
      <p:pic>
        <p:nvPicPr>
          <p:cNvPr id="41992" name="Picture 1027" descr="AZR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625" y="998538"/>
            <a:ext cx="324008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031" descr="14. ROTEX CAD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8213" y="1052513"/>
            <a:ext cx="2349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8305800" y="5956300"/>
            <a:ext cx="1752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42988"/>
            <a:r>
              <a:rPr lang="en-US" sz="900" b="1" dirty="0" smtClean="0">
                <a:solidFill>
                  <a:srgbClr val="969696"/>
                </a:solidFill>
              </a:rPr>
              <a:t>Angular misalignment</a:t>
            </a:r>
            <a:endParaRPr lang="en-US" sz="800" b="1" dirty="0">
              <a:solidFill>
                <a:srgbClr val="969696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153025" y="5927725"/>
            <a:ext cx="1752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42988"/>
            <a:r>
              <a:rPr lang="en-US" sz="900" b="1" dirty="0" smtClean="0">
                <a:solidFill>
                  <a:srgbClr val="969696"/>
                </a:solidFill>
              </a:rPr>
              <a:t>radial misalignment</a:t>
            </a:r>
            <a:endParaRPr lang="en-US" sz="800" b="1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593725" y="174625"/>
            <a:ext cx="689133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>
            <a:spAutoFit/>
          </a:bodyPr>
          <a:lstStyle/>
          <a:p>
            <a:pPr defTabSz="1042988" eaLnBrk="0" hangingPunct="0">
              <a:spcBef>
                <a:spcPct val="50000"/>
              </a:spcBef>
            </a:pPr>
            <a:endParaRPr lang="fr-FR" sz="1400"/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1893888" y="3621088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33363" y="468313"/>
            <a:ext cx="85883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</a:rPr>
              <a:t>Single cardanic couplings</a:t>
            </a:r>
          </a:p>
        </p:txBody>
      </p:sp>
      <p:sp>
        <p:nvSpPr>
          <p:cNvPr id="44036" name="Text Box 11"/>
          <p:cNvSpPr txBox="1">
            <a:spLocks noChangeArrowheads="1"/>
          </p:cNvSpPr>
          <p:nvPr/>
        </p:nvSpPr>
        <p:spPr bwMode="auto">
          <a:xfrm>
            <a:off x="5600700" y="4957763"/>
            <a:ext cx="2095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69" tIns="52135" rIns="104269" bIns="52135">
            <a:spAutoFit/>
          </a:bodyPr>
          <a:lstStyle/>
          <a:p>
            <a:pPr defTabSz="1042988"/>
            <a:endParaRPr lang="en-GB" sz="1200">
              <a:solidFill>
                <a:schemeClr val="bg2"/>
              </a:solidFill>
            </a:endParaRPr>
          </a:p>
        </p:txBody>
      </p:sp>
      <p:pic>
        <p:nvPicPr>
          <p:cNvPr id="44037" name="Picture 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988" y="2638425"/>
            <a:ext cx="6921500" cy="418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8" name="Text Box 16"/>
          <p:cNvSpPr txBox="1">
            <a:spLocks noChangeArrowheads="1"/>
          </p:cNvSpPr>
          <p:nvPr/>
        </p:nvSpPr>
        <p:spPr bwMode="auto">
          <a:xfrm>
            <a:off x="354013" y="1204913"/>
            <a:ext cx="103393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/>
            <a:r>
              <a:rPr lang="en-US" sz="1400" b="1" dirty="0">
                <a:solidFill>
                  <a:srgbClr val="969696"/>
                </a:solidFill>
              </a:rPr>
              <a:t>Typical for single </a:t>
            </a:r>
            <a:r>
              <a:rPr lang="en-US" sz="1400" b="1" dirty="0" err="1">
                <a:solidFill>
                  <a:srgbClr val="969696"/>
                </a:solidFill>
              </a:rPr>
              <a:t>cardanic</a:t>
            </a:r>
            <a:r>
              <a:rPr lang="en-US" sz="1400" b="1" dirty="0">
                <a:solidFill>
                  <a:srgbClr val="969696"/>
                </a:solidFill>
              </a:rPr>
              <a:t> drives is the increased amplitude </a:t>
            </a:r>
          </a:p>
          <a:p>
            <a:pPr defTabSz="1042988"/>
            <a:r>
              <a:rPr lang="en-US" sz="1400" b="1" dirty="0">
                <a:solidFill>
                  <a:srgbClr val="969696"/>
                </a:solidFill>
              </a:rPr>
              <a:t>of the rotary frequency f</a:t>
            </a:r>
            <a:r>
              <a:rPr lang="en-US" sz="1400" b="1" baseline="-25000" dirty="0">
                <a:solidFill>
                  <a:srgbClr val="969696"/>
                </a:solidFill>
              </a:rPr>
              <a:t>n</a:t>
            </a:r>
            <a:r>
              <a:rPr lang="en-US" sz="1400" b="1" dirty="0">
                <a:solidFill>
                  <a:srgbClr val="969696"/>
                </a:solidFill>
              </a:rPr>
              <a:t> and / or of the double rotary frequency 2*f</a:t>
            </a:r>
            <a:r>
              <a:rPr lang="en-US" sz="1400" b="1" baseline="-25000" dirty="0">
                <a:solidFill>
                  <a:srgbClr val="969696"/>
                </a:solidFill>
              </a:rPr>
              <a:t>n</a:t>
            </a:r>
            <a:r>
              <a:rPr lang="en-US" sz="1400" b="1" dirty="0">
                <a:solidFill>
                  <a:srgbClr val="969696"/>
                </a:solidFill>
              </a:rPr>
              <a:t>.</a:t>
            </a:r>
          </a:p>
          <a:p>
            <a:pPr defTabSz="1042988"/>
            <a:endParaRPr lang="en-US" sz="1400" b="1" dirty="0">
              <a:solidFill>
                <a:srgbClr val="969696"/>
              </a:solidFill>
            </a:endParaRPr>
          </a:p>
          <a:p>
            <a:pPr defTabSz="1042988"/>
            <a:r>
              <a:rPr lang="en-US" sz="1400" b="1" dirty="0" smtClean="0">
                <a:solidFill>
                  <a:srgbClr val="969696"/>
                </a:solidFill>
              </a:rPr>
              <a:t>If </a:t>
            </a:r>
            <a:r>
              <a:rPr lang="en-US" sz="1400" b="1" dirty="0">
                <a:solidFill>
                  <a:srgbClr val="969696"/>
                </a:solidFill>
              </a:rPr>
              <a:t>you have a radial misalignment you get two shocks / round in different </a:t>
            </a:r>
            <a:r>
              <a:rPr lang="en-US" sz="1400" b="1" dirty="0" smtClean="0">
                <a:solidFill>
                  <a:srgbClr val="969696"/>
                </a:solidFill>
              </a:rPr>
              <a:t>directions </a:t>
            </a:r>
            <a:r>
              <a:rPr lang="en-US" sz="1400" b="1" dirty="0" smtClean="0">
                <a:solidFill>
                  <a:srgbClr val="969696"/>
                </a:solidFill>
                <a:sym typeface="Wingdings" pitchFamily="2" charset="2"/>
              </a:rPr>
              <a:t> </a:t>
            </a:r>
            <a:r>
              <a:rPr lang="en-US" sz="1400" b="1" dirty="0" smtClean="0">
                <a:solidFill>
                  <a:srgbClr val="969696"/>
                </a:solidFill>
              </a:rPr>
              <a:t>that means 2fn</a:t>
            </a:r>
            <a:r>
              <a:rPr lang="en-US" sz="1400" b="1" dirty="0">
                <a:solidFill>
                  <a:srgbClr val="969696"/>
                </a:solidFill>
              </a:rPr>
              <a:t>! </a:t>
            </a:r>
            <a:endParaRPr lang="en-US" sz="1400" b="1" dirty="0" smtClean="0">
              <a:solidFill>
                <a:srgbClr val="969696"/>
              </a:solidFill>
            </a:endParaRPr>
          </a:p>
          <a:p>
            <a:pPr defTabSz="1042988"/>
            <a:r>
              <a:rPr lang="en-US" sz="1400" b="1" dirty="0" smtClean="0">
                <a:solidFill>
                  <a:srgbClr val="969696"/>
                </a:solidFill>
              </a:rPr>
              <a:t>If </a:t>
            </a:r>
            <a:r>
              <a:rPr lang="en-US" sz="1400" b="1" dirty="0">
                <a:solidFill>
                  <a:srgbClr val="969696"/>
                </a:solidFill>
              </a:rPr>
              <a:t>you </a:t>
            </a:r>
            <a:r>
              <a:rPr lang="en-US" sz="1400" b="1" dirty="0" smtClean="0">
                <a:solidFill>
                  <a:srgbClr val="969696"/>
                </a:solidFill>
              </a:rPr>
              <a:t>have an </a:t>
            </a:r>
            <a:r>
              <a:rPr lang="en-US" sz="1400" b="1" dirty="0">
                <a:solidFill>
                  <a:srgbClr val="969696"/>
                </a:solidFill>
              </a:rPr>
              <a:t>angular </a:t>
            </a:r>
            <a:r>
              <a:rPr lang="en-US" sz="1400" b="1" dirty="0" smtClean="0">
                <a:solidFill>
                  <a:srgbClr val="969696"/>
                </a:solidFill>
              </a:rPr>
              <a:t>misalignment . </a:t>
            </a:r>
            <a:r>
              <a:rPr lang="en-US" sz="1400" b="1" dirty="0">
                <a:solidFill>
                  <a:srgbClr val="969696"/>
                </a:solidFill>
              </a:rPr>
              <a:t>Both </a:t>
            </a:r>
            <a:r>
              <a:rPr lang="en-US" sz="1400" b="1" dirty="0" smtClean="0">
                <a:solidFill>
                  <a:srgbClr val="969696"/>
                </a:solidFill>
              </a:rPr>
              <a:t>shocks </a:t>
            </a:r>
            <a:r>
              <a:rPr lang="en-US" sz="1400" b="1" dirty="0">
                <a:solidFill>
                  <a:srgbClr val="969696"/>
                </a:solidFill>
              </a:rPr>
              <a:t>are going in the same direction </a:t>
            </a:r>
            <a:r>
              <a:rPr lang="en-US" sz="1400" b="1" dirty="0">
                <a:solidFill>
                  <a:srgbClr val="969696"/>
                </a:solidFill>
                <a:sym typeface="Wingdings" pitchFamily="2" charset="2"/>
              </a:rPr>
              <a:t> 1fn!!</a:t>
            </a:r>
            <a:endParaRPr lang="en-US" sz="1400" b="1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2"/>
          <p:cNvSpPr txBox="1">
            <a:spLocks noChangeArrowheads="1"/>
          </p:cNvSpPr>
          <p:nvPr/>
        </p:nvSpPr>
        <p:spPr bwMode="auto">
          <a:xfrm>
            <a:off x="593725" y="174625"/>
            <a:ext cx="689133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>
            <a:spAutoFit/>
          </a:bodyPr>
          <a:lstStyle/>
          <a:p>
            <a:pPr defTabSz="1042988" eaLnBrk="0" hangingPunct="0">
              <a:spcBef>
                <a:spcPct val="50000"/>
              </a:spcBef>
            </a:pPr>
            <a:endParaRPr lang="fr-FR" sz="1400"/>
          </a:p>
        </p:txBody>
      </p:sp>
      <p:sp>
        <p:nvSpPr>
          <p:cNvPr id="121860" name="Rectangle 3"/>
          <p:cNvSpPr>
            <a:spLocks noChangeArrowheads="1"/>
          </p:cNvSpPr>
          <p:nvPr/>
        </p:nvSpPr>
        <p:spPr bwMode="auto">
          <a:xfrm>
            <a:off x="1893888" y="3621088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21861" name="Text Box 4"/>
          <p:cNvSpPr txBox="1">
            <a:spLocks noChangeArrowheads="1"/>
          </p:cNvSpPr>
          <p:nvPr/>
        </p:nvSpPr>
        <p:spPr bwMode="auto">
          <a:xfrm>
            <a:off x="233363" y="468313"/>
            <a:ext cx="85883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</a:rPr>
              <a:t>Double cardanic couplings</a:t>
            </a:r>
          </a:p>
        </p:txBody>
      </p:sp>
      <p:sp>
        <p:nvSpPr>
          <p:cNvPr id="121862" name="Text Box 11"/>
          <p:cNvSpPr txBox="1">
            <a:spLocks noChangeArrowheads="1"/>
          </p:cNvSpPr>
          <p:nvPr/>
        </p:nvSpPr>
        <p:spPr bwMode="auto">
          <a:xfrm>
            <a:off x="5600700" y="4957763"/>
            <a:ext cx="2095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69" tIns="52135" rIns="104269" bIns="52135">
            <a:spAutoFit/>
          </a:bodyPr>
          <a:lstStyle/>
          <a:p>
            <a:pPr defTabSz="1042988"/>
            <a:endParaRPr lang="en-GB" sz="1200">
              <a:solidFill>
                <a:schemeClr val="bg2"/>
              </a:solidFill>
            </a:endParaRPr>
          </a:p>
        </p:txBody>
      </p:sp>
      <p:sp>
        <p:nvSpPr>
          <p:cNvPr id="121863" name="Text Box 16"/>
          <p:cNvSpPr txBox="1">
            <a:spLocks noChangeArrowheads="1"/>
          </p:cNvSpPr>
          <p:nvPr/>
        </p:nvSpPr>
        <p:spPr bwMode="auto">
          <a:xfrm>
            <a:off x="0" y="1117600"/>
            <a:ext cx="95932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42988"/>
            <a:r>
              <a:rPr lang="en-US" sz="1600" b="1" dirty="0">
                <a:solidFill>
                  <a:srgbClr val="969696"/>
                </a:solidFill>
              </a:rPr>
              <a:t>Double </a:t>
            </a:r>
            <a:r>
              <a:rPr lang="en-US" sz="1600" b="1" dirty="0" err="1">
                <a:solidFill>
                  <a:srgbClr val="969696"/>
                </a:solidFill>
              </a:rPr>
              <a:t>cardanic</a:t>
            </a:r>
            <a:r>
              <a:rPr lang="en-US" sz="1600" b="1" dirty="0">
                <a:solidFill>
                  <a:srgbClr val="969696"/>
                </a:solidFill>
              </a:rPr>
              <a:t> couplings are usually used to:   	- </a:t>
            </a:r>
            <a:r>
              <a:rPr lang="en-US" sz="1600" b="1" dirty="0" smtClean="0">
                <a:solidFill>
                  <a:srgbClr val="969696"/>
                </a:solidFill>
              </a:rPr>
              <a:t>allow </a:t>
            </a:r>
            <a:r>
              <a:rPr lang="en-US" sz="1600" b="1" dirty="0">
                <a:solidFill>
                  <a:srgbClr val="969696"/>
                </a:solidFill>
              </a:rPr>
              <a:t>higher misalignment </a:t>
            </a:r>
          </a:p>
          <a:p>
            <a:pPr defTabSz="1042988"/>
            <a:r>
              <a:rPr lang="en-US" sz="1600" b="1" dirty="0">
                <a:solidFill>
                  <a:srgbClr val="969696"/>
                </a:solidFill>
              </a:rPr>
              <a:t>					- reduce restoring force </a:t>
            </a:r>
          </a:p>
          <a:p>
            <a:pPr defTabSz="1042988"/>
            <a:r>
              <a:rPr lang="en-US" sz="1600" b="1" dirty="0">
                <a:solidFill>
                  <a:srgbClr val="969696"/>
                </a:solidFill>
              </a:rPr>
              <a:t>					- increase distance between shaft end</a:t>
            </a:r>
          </a:p>
          <a:p>
            <a:pPr defTabSz="1042988"/>
            <a:r>
              <a:rPr lang="en-US" sz="1600" b="1" dirty="0">
                <a:solidFill>
                  <a:srgbClr val="969696"/>
                </a:solidFill>
              </a:rPr>
              <a:t> </a:t>
            </a: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238125" y="1973263"/>
          <a:ext cx="6035675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9" name="Clip" r:id="rId4" imgW="11409524" imgH="8838095" progId="">
                  <p:embed/>
                </p:oleObj>
              </mc:Choice>
              <mc:Fallback>
                <p:oleObj name="Clip" r:id="rId4" imgW="11409524" imgH="883809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849" b="28839"/>
                      <a:stretch>
                        <a:fillRect/>
                      </a:stretch>
                    </p:blipFill>
                    <p:spPr bwMode="auto">
                      <a:xfrm>
                        <a:off x="238125" y="1973263"/>
                        <a:ext cx="6035675" cy="27352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864" name="Picture 9" descr="12. Montage ROTEX ZS-DKM-H / Assembly ROTEX ZS-DKM-H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7838" y="2147888"/>
            <a:ext cx="30130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5" name="Picture 31" descr="130. RADEX-N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288" y="4814888"/>
            <a:ext cx="309245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6" name="Picture 2" descr="74_5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3488" y="4584700"/>
            <a:ext cx="4325937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Line 36"/>
          <p:cNvSpPr>
            <a:spLocks noChangeShapeType="1"/>
          </p:cNvSpPr>
          <p:nvPr/>
        </p:nvSpPr>
        <p:spPr bwMode="auto">
          <a:xfrm flipH="1">
            <a:off x="5591175" y="3910013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17" name="Line 32"/>
          <p:cNvSpPr>
            <a:spLocks noChangeShapeType="1"/>
          </p:cNvSpPr>
          <p:nvPr/>
        </p:nvSpPr>
        <p:spPr bwMode="auto">
          <a:xfrm>
            <a:off x="1423988" y="3657600"/>
            <a:ext cx="2466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18" name="Line 25"/>
          <p:cNvSpPr>
            <a:spLocks noChangeShapeType="1"/>
          </p:cNvSpPr>
          <p:nvPr/>
        </p:nvSpPr>
        <p:spPr bwMode="auto">
          <a:xfrm>
            <a:off x="3233738" y="3881438"/>
            <a:ext cx="6683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19" name="Text Box 2"/>
          <p:cNvSpPr txBox="1">
            <a:spLocks noChangeArrowheads="1"/>
          </p:cNvSpPr>
          <p:nvPr/>
        </p:nvSpPr>
        <p:spPr bwMode="auto">
          <a:xfrm>
            <a:off x="593725" y="174625"/>
            <a:ext cx="68913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 eaLnBrk="0" hangingPunct="0">
              <a:spcBef>
                <a:spcPct val="50000"/>
              </a:spcBef>
            </a:pPr>
            <a:endParaRPr lang="fr-FR" sz="1400">
              <a:solidFill>
                <a:schemeClr val="bg2"/>
              </a:solidFill>
            </a:endParaRPr>
          </a:p>
        </p:txBody>
      </p:sp>
      <p:sp>
        <p:nvSpPr>
          <p:cNvPr id="166920" name="Text Box 3"/>
          <p:cNvSpPr txBox="1">
            <a:spLocks noChangeArrowheads="1"/>
          </p:cNvSpPr>
          <p:nvPr/>
        </p:nvSpPr>
        <p:spPr bwMode="auto">
          <a:xfrm>
            <a:off x="823913" y="2843213"/>
            <a:ext cx="30321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 eaLnBrk="0" hangingPunct="0">
              <a:spcBef>
                <a:spcPct val="50000"/>
              </a:spcBef>
            </a:pPr>
            <a:r>
              <a:rPr lang="en-US" sz="1100" b="1">
                <a:solidFill>
                  <a:schemeClr val="bg2"/>
                </a:solidFill>
              </a:rPr>
              <a:t>Double cardanic spacer coupling:</a:t>
            </a:r>
            <a:r>
              <a:rPr lang="en-US" sz="1100">
                <a:solidFill>
                  <a:schemeClr val="bg2"/>
                </a:solidFill>
              </a:rPr>
              <a:t> </a:t>
            </a:r>
            <a:br>
              <a:rPr lang="en-US" sz="1100">
                <a:solidFill>
                  <a:schemeClr val="bg2"/>
                </a:solidFill>
              </a:rPr>
            </a:br>
            <a:r>
              <a:rPr lang="en-US" sz="1100" b="1">
                <a:solidFill>
                  <a:schemeClr val="bg2"/>
                </a:solidFill>
              </a:rPr>
              <a:t>ROTEX</a:t>
            </a:r>
            <a:r>
              <a:rPr lang="en-US" sz="1100" baseline="30000">
                <a:solidFill>
                  <a:schemeClr val="bg2"/>
                </a:solidFill>
                <a:cs typeface="Arial" charset="0"/>
              </a:rPr>
              <a:t>®</a:t>
            </a:r>
            <a:r>
              <a:rPr lang="en-US" sz="1100" b="1">
                <a:solidFill>
                  <a:schemeClr val="bg2"/>
                </a:solidFill>
              </a:rPr>
              <a:t> ZS-DKM</a:t>
            </a:r>
            <a:endParaRPr lang="en-US" sz="1100" i="1">
              <a:solidFill>
                <a:schemeClr val="bg2"/>
              </a:solidFill>
            </a:endParaRPr>
          </a:p>
        </p:txBody>
      </p:sp>
      <p:sp>
        <p:nvSpPr>
          <p:cNvPr id="166921" name="Rectangle 4"/>
          <p:cNvSpPr>
            <a:spLocks noChangeArrowheads="1"/>
          </p:cNvSpPr>
          <p:nvPr/>
        </p:nvSpPr>
        <p:spPr bwMode="auto">
          <a:xfrm>
            <a:off x="1893888" y="3621088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66922" name="Text Box 5"/>
          <p:cNvSpPr txBox="1">
            <a:spLocks noChangeArrowheads="1"/>
          </p:cNvSpPr>
          <p:nvPr/>
        </p:nvSpPr>
        <p:spPr bwMode="auto">
          <a:xfrm>
            <a:off x="6005513" y="1093788"/>
            <a:ext cx="30892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 eaLnBrk="0" hangingPunct="0"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</a:rPr>
              <a:t>Current Standard</a:t>
            </a:r>
          </a:p>
        </p:txBody>
      </p:sp>
      <p:sp>
        <p:nvSpPr>
          <p:cNvPr id="166923" name="Text Box 6"/>
          <p:cNvSpPr txBox="1">
            <a:spLocks noChangeArrowheads="1"/>
          </p:cNvSpPr>
          <p:nvPr/>
        </p:nvSpPr>
        <p:spPr bwMode="auto">
          <a:xfrm>
            <a:off x="1624013" y="1027113"/>
            <a:ext cx="14208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 eaLnBrk="0" hangingPunct="0"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</a:rPr>
              <a:t>State of the art</a:t>
            </a:r>
          </a:p>
        </p:txBody>
      </p:sp>
      <p:sp>
        <p:nvSpPr>
          <p:cNvPr id="166924" name="Rectangle 7"/>
          <p:cNvSpPr>
            <a:spLocks noChangeArrowheads="1"/>
          </p:cNvSpPr>
          <p:nvPr/>
        </p:nvSpPr>
        <p:spPr bwMode="auto">
          <a:xfrm>
            <a:off x="6021388" y="2919413"/>
            <a:ext cx="3810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/>
            <a:r>
              <a:rPr lang="en-US" sz="1100" b="1">
                <a:solidFill>
                  <a:schemeClr val="bg2"/>
                </a:solidFill>
              </a:rPr>
              <a:t>Single cardanic spacer coupling:</a:t>
            </a:r>
            <a:r>
              <a:rPr lang="en-US" sz="110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166925" name="Picture 9" descr="zs-dkm-h_radial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913" y="1414463"/>
            <a:ext cx="32004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26" name="Text Box 10"/>
          <p:cNvSpPr txBox="1">
            <a:spLocks noChangeArrowheads="1"/>
          </p:cNvSpPr>
          <p:nvPr/>
        </p:nvSpPr>
        <p:spPr bwMode="auto">
          <a:xfrm>
            <a:off x="0" y="242888"/>
            <a:ext cx="98409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2800" b="1" dirty="0">
                <a:solidFill>
                  <a:schemeClr val="bg2"/>
                </a:solidFill>
              </a:rPr>
              <a:t>Double </a:t>
            </a:r>
            <a:r>
              <a:rPr lang="en-GB" sz="2800" b="1" dirty="0" err="1">
                <a:solidFill>
                  <a:schemeClr val="bg2"/>
                </a:solidFill>
              </a:rPr>
              <a:t>cardanic</a:t>
            </a:r>
            <a:r>
              <a:rPr lang="en-GB" sz="2800" b="1" dirty="0">
                <a:solidFill>
                  <a:schemeClr val="bg2"/>
                </a:solidFill>
              </a:rPr>
              <a:t> </a:t>
            </a:r>
            <a:r>
              <a:rPr lang="en-GB" sz="2800" b="1" dirty="0" smtClean="0">
                <a:solidFill>
                  <a:schemeClr val="bg2"/>
                </a:solidFill>
              </a:rPr>
              <a:t>coupling </a:t>
            </a:r>
            <a:r>
              <a:rPr lang="en-GB" sz="1800" b="1" dirty="0" smtClean="0">
                <a:solidFill>
                  <a:schemeClr val="bg2"/>
                </a:solidFill>
              </a:rPr>
              <a:t>– </a:t>
            </a:r>
            <a:r>
              <a:rPr lang="en-GB" sz="1800" b="1" dirty="0">
                <a:solidFill>
                  <a:schemeClr val="bg2"/>
                </a:solidFill>
              </a:rPr>
              <a:t>reduced restoring force</a:t>
            </a:r>
            <a:endParaRPr lang="en-US" sz="2800" b="1" dirty="0">
              <a:solidFill>
                <a:schemeClr val="bg2"/>
              </a:solidFill>
            </a:endParaRPr>
          </a:p>
        </p:txBody>
      </p:sp>
      <p:pic>
        <p:nvPicPr>
          <p:cNvPr id="166927" name="Picture 1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8963" y="1412875"/>
            <a:ext cx="2862262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28" name="Line 12"/>
          <p:cNvSpPr>
            <a:spLocks noChangeShapeType="1"/>
          </p:cNvSpPr>
          <p:nvPr/>
        </p:nvSpPr>
        <p:spPr bwMode="auto">
          <a:xfrm>
            <a:off x="763588" y="3665538"/>
            <a:ext cx="6683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29" name="Line 15"/>
          <p:cNvSpPr>
            <a:spLocks noChangeShapeType="1"/>
          </p:cNvSpPr>
          <p:nvPr/>
        </p:nvSpPr>
        <p:spPr bwMode="auto">
          <a:xfrm flipH="1" flipV="1">
            <a:off x="1411288" y="3665538"/>
            <a:ext cx="1814512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30" name="Line 16"/>
          <p:cNvSpPr>
            <a:spLocks noChangeShapeType="1"/>
          </p:cNvSpPr>
          <p:nvPr/>
        </p:nvSpPr>
        <p:spPr bwMode="auto">
          <a:xfrm flipH="1">
            <a:off x="6229350" y="3906838"/>
            <a:ext cx="2438400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31" name="Oval 17"/>
          <p:cNvSpPr>
            <a:spLocks noChangeArrowheads="1"/>
          </p:cNvSpPr>
          <p:nvPr/>
        </p:nvSpPr>
        <p:spPr bwMode="auto">
          <a:xfrm>
            <a:off x="1330325" y="3567113"/>
            <a:ext cx="187325" cy="177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6932" name="Oval 18"/>
          <p:cNvSpPr>
            <a:spLocks noChangeArrowheads="1"/>
          </p:cNvSpPr>
          <p:nvPr/>
        </p:nvSpPr>
        <p:spPr bwMode="auto">
          <a:xfrm>
            <a:off x="6143625" y="3824288"/>
            <a:ext cx="187325" cy="177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6933" name="Line 19"/>
          <p:cNvSpPr>
            <a:spLocks noChangeShapeType="1"/>
          </p:cNvSpPr>
          <p:nvPr/>
        </p:nvSpPr>
        <p:spPr bwMode="auto">
          <a:xfrm>
            <a:off x="5573713" y="3789363"/>
            <a:ext cx="6683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34" name="Oval 20"/>
          <p:cNvSpPr>
            <a:spLocks noChangeArrowheads="1"/>
          </p:cNvSpPr>
          <p:nvPr/>
        </p:nvSpPr>
        <p:spPr bwMode="auto">
          <a:xfrm>
            <a:off x="6140450" y="3690938"/>
            <a:ext cx="187325" cy="177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6935" name="Freeform 23"/>
          <p:cNvSpPr>
            <a:spLocks/>
          </p:cNvSpPr>
          <p:nvPr/>
        </p:nvSpPr>
        <p:spPr bwMode="auto">
          <a:xfrm>
            <a:off x="6232525" y="3778250"/>
            <a:ext cx="2406650" cy="125413"/>
          </a:xfrm>
          <a:custGeom>
            <a:avLst/>
            <a:gdLst>
              <a:gd name="T0" fmla="*/ 0 w 1096"/>
              <a:gd name="T1" fmla="*/ 0 h 130"/>
              <a:gd name="T2" fmla="*/ 1851552388 w 1096"/>
              <a:gd name="T3" fmla="*/ 81899504 h 130"/>
              <a:gd name="T4" fmla="*/ 2147483647 w 1096"/>
              <a:gd name="T5" fmla="*/ 120987824 h 130"/>
              <a:gd name="T6" fmla="*/ 0 60000 65536"/>
              <a:gd name="T7" fmla="*/ 0 60000 65536"/>
              <a:gd name="T8" fmla="*/ 0 60000 65536"/>
              <a:gd name="T9" fmla="*/ 0 w 1096"/>
              <a:gd name="T10" fmla="*/ 0 h 130"/>
              <a:gd name="T11" fmla="*/ 1096 w 1096"/>
              <a:gd name="T12" fmla="*/ 130 h 1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6" h="130">
                <a:moveTo>
                  <a:pt x="0" y="0"/>
                </a:moveTo>
                <a:cubicBezTo>
                  <a:pt x="100" y="33"/>
                  <a:pt x="201" y="66"/>
                  <a:pt x="384" y="88"/>
                </a:cubicBezTo>
                <a:cubicBezTo>
                  <a:pt x="567" y="110"/>
                  <a:pt x="831" y="120"/>
                  <a:pt x="1096" y="13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36" name="Oval 24"/>
          <p:cNvSpPr>
            <a:spLocks noChangeArrowheads="1"/>
          </p:cNvSpPr>
          <p:nvPr/>
        </p:nvSpPr>
        <p:spPr bwMode="auto">
          <a:xfrm>
            <a:off x="3127375" y="3792538"/>
            <a:ext cx="187325" cy="177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6937" name="Line 29"/>
          <p:cNvSpPr>
            <a:spLocks noChangeShapeType="1"/>
          </p:cNvSpPr>
          <p:nvPr/>
        </p:nvSpPr>
        <p:spPr bwMode="auto">
          <a:xfrm flipV="1">
            <a:off x="6467475" y="3852863"/>
            <a:ext cx="0" cy="8239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6938" name="Rectangle 30"/>
          <p:cNvSpPr>
            <a:spLocks noChangeArrowheads="1"/>
          </p:cNvSpPr>
          <p:nvPr/>
        </p:nvSpPr>
        <p:spPr bwMode="auto">
          <a:xfrm>
            <a:off x="6457950" y="4327525"/>
            <a:ext cx="25717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/>
            <a:r>
              <a:rPr lang="en-US" sz="1100" b="1">
                <a:solidFill>
                  <a:schemeClr val="bg2"/>
                </a:solidFill>
              </a:rPr>
              <a:t>radial forces</a:t>
            </a:r>
            <a:r>
              <a:rPr lang="en-US" sz="1100">
                <a:solidFill>
                  <a:schemeClr val="bg2"/>
                </a:solidFill>
              </a:rPr>
              <a:t> create bending forces</a:t>
            </a:r>
          </a:p>
        </p:txBody>
      </p:sp>
      <p:sp>
        <p:nvSpPr>
          <p:cNvPr id="166939" name="Rectangle 31"/>
          <p:cNvSpPr>
            <a:spLocks noChangeArrowheads="1"/>
          </p:cNvSpPr>
          <p:nvPr/>
        </p:nvSpPr>
        <p:spPr bwMode="auto">
          <a:xfrm>
            <a:off x="1144588" y="4338638"/>
            <a:ext cx="25717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/>
            <a:r>
              <a:rPr lang="en-US" sz="1100" b="1">
                <a:solidFill>
                  <a:schemeClr val="bg2"/>
                </a:solidFill>
              </a:rPr>
              <a:t>radial misalignment is transformed </a:t>
            </a:r>
          </a:p>
          <a:p>
            <a:pPr defTabSz="1042988"/>
            <a:r>
              <a:rPr lang="en-US" sz="1100" b="1">
                <a:solidFill>
                  <a:schemeClr val="bg2"/>
                </a:solidFill>
              </a:rPr>
              <a:t>to angular misalignment. </a:t>
            </a:r>
            <a:endParaRPr lang="en-US" sz="1100">
              <a:solidFill>
                <a:schemeClr val="bg2"/>
              </a:solidFill>
            </a:endParaRPr>
          </a:p>
        </p:txBody>
      </p:sp>
      <p:sp>
        <p:nvSpPr>
          <p:cNvPr id="166940" name="Freeform 33"/>
          <p:cNvSpPr>
            <a:spLocks/>
          </p:cNvSpPr>
          <p:nvPr/>
        </p:nvSpPr>
        <p:spPr bwMode="auto">
          <a:xfrm>
            <a:off x="2071688" y="3262313"/>
            <a:ext cx="96837" cy="862012"/>
          </a:xfrm>
          <a:custGeom>
            <a:avLst/>
            <a:gdLst>
              <a:gd name="T0" fmla="*/ 68043081 w 61"/>
              <a:gd name="T1" fmla="*/ 0 h 543"/>
              <a:gd name="T2" fmla="*/ 143647384 w 61"/>
              <a:gd name="T3" fmla="*/ 672880431 h 543"/>
              <a:gd name="T4" fmla="*/ 0 w 61"/>
              <a:gd name="T5" fmla="*/ 1368443038 h 543"/>
              <a:gd name="T6" fmla="*/ 0 60000 65536"/>
              <a:gd name="T7" fmla="*/ 0 60000 65536"/>
              <a:gd name="T8" fmla="*/ 0 60000 65536"/>
              <a:gd name="T9" fmla="*/ 0 w 61"/>
              <a:gd name="T10" fmla="*/ 0 h 543"/>
              <a:gd name="T11" fmla="*/ 61 w 61"/>
              <a:gd name="T12" fmla="*/ 543 h 5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" h="543">
                <a:moveTo>
                  <a:pt x="27" y="0"/>
                </a:moveTo>
                <a:cubicBezTo>
                  <a:pt x="44" y="88"/>
                  <a:pt x="61" y="177"/>
                  <a:pt x="57" y="267"/>
                </a:cubicBezTo>
                <a:cubicBezTo>
                  <a:pt x="53" y="357"/>
                  <a:pt x="13" y="488"/>
                  <a:pt x="0" y="54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41" name="Line 34"/>
          <p:cNvSpPr>
            <a:spLocks noChangeShapeType="1"/>
          </p:cNvSpPr>
          <p:nvPr/>
        </p:nvSpPr>
        <p:spPr bwMode="auto">
          <a:xfrm>
            <a:off x="2157413" y="3557588"/>
            <a:ext cx="4762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6942" name="Line 35"/>
          <p:cNvSpPr>
            <a:spLocks noChangeShapeType="1"/>
          </p:cNvSpPr>
          <p:nvPr/>
        </p:nvSpPr>
        <p:spPr bwMode="auto">
          <a:xfrm flipV="1">
            <a:off x="2133600" y="3786188"/>
            <a:ext cx="14288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6943" name="Line 37"/>
          <p:cNvSpPr>
            <a:spLocks noChangeShapeType="1"/>
          </p:cNvSpPr>
          <p:nvPr/>
        </p:nvSpPr>
        <p:spPr bwMode="auto">
          <a:xfrm flipH="1">
            <a:off x="3633788" y="3314700"/>
            <a:ext cx="4762" cy="909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44" name="Line 38"/>
          <p:cNvSpPr>
            <a:spLocks noChangeShapeType="1"/>
          </p:cNvSpPr>
          <p:nvPr/>
        </p:nvSpPr>
        <p:spPr bwMode="auto">
          <a:xfrm flipV="1">
            <a:off x="3633788" y="3900488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6945" name="Line 39"/>
          <p:cNvSpPr>
            <a:spLocks noChangeShapeType="1"/>
          </p:cNvSpPr>
          <p:nvPr/>
        </p:nvSpPr>
        <p:spPr bwMode="auto">
          <a:xfrm>
            <a:off x="3638550" y="3438525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6946" name="Line 41"/>
          <p:cNvSpPr>
            <a:spLocks noChangeShapeType="1"/>
          </p:cNvSpPr>
          <p:nvPr/>
        </p:nvSpPr>
        <p:spPr bwMode="auto">
          <a:xfrm flipH="1">
            <a:off x="5840413" y="3325813"/>
            <a:ext cx="4762" cy="909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6947" name="Line 42"/>
          <p:cNvSpPr>
            <a:spLocks noChangeShapeType="1"/>
          </p:cNvSpPr>
          <p:nvPr/>
        </p:nvSpPr>
        <p:spPr bwMode="auto">
          <a:xfrm flipV="1">
            <a:off x="5840413" y="3911600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6948" name="Line 43"/>
          <p:cNvSpPr>
            <a:spLocks noChangeShapeType="1"/>
          </p:cNvSpPr>
          <p:nvPr/>
        </p:nvSpPr>
        <p:spPr bwMode="auto">
          <a:xfrm>
            <a:off x="5845175" y="3544888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66949" name="Rectangle 44"/>
          <p:cNvSpPr>
            <a:spLocks noChangeArrowheads="1"/>
          </p:cNvSpPr>
          <p:nvPr/>
        </p:nvSpPr>
        <p:spPr bwMode="auto">
          <a:xfrm>
            <a:off x="5319713" y="3244850"/>
            <a:ext cx="6921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/>
            <a:r>
              <a:rPr lang="el-GR" sz="1100" b="1">
                <a:solidFill>
                  <a:schemeClr val="bg2"/>
                </a:solidFill>
                <a:cs typeface="Arial" charset="0"/>
              </a:rPr>
              <a:t>Δ</a:t>
            </a:r>
            <a:r>
              <a:rPr lang="de-DE" sz="1100" b="1">
                <a:solidFill>
                  <a:schemeClr val="bg2"/>
                </a:solidFill>
                <a:cs typeface="Arial" charset="0"/>
              </a:rPr>
              <a:t>K</a:t>
            </a:r>
            <a:r>
              <a:rPr lang="de-DE" sz="1100" b="1" baseline="-25000">
                <a:solidFill>
                  <a:schemeClr val="bg2"/>
                </a:solidFill>
                <a:cs typeface="Arial" charset="0"/>
              </a:rPr>
              <a:t>rad</a:t>
            </a:r>
            <a:endParaRPr lang="el-GR" sz="1100" b="1" baseline="-25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166950" name="Rectangle 45"/>
          <p:cNvSpPr>
            <a:spLocks noChangeArrowheads="1"/>
          </p:cNvSpPr>
          <p:nvPr/>
        </p:nvSpPr>
        <p:spPr bwMode="auto">
          <a:xfrm>
            <a:off x="3586163" y="3257550"/>
            <a:ext cx="6921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/>
            <a:r>
              <a:rPr lang="el-GR" sz="1100" b="1">
                <a:solidFill>
                  <a:schemeClr val="bg2"/>
                </a:solidFill>
                <a:cs typeface="Arial" charset="0"/>
              </a:rPr>
              <a:t>Δ</a:t>
            </a:r>
            <a:r>
              <a:rPr lang="de-DE" sz="1100" b="1">
                <a:solidFill>
                  <a:schemeClr val="bg2"/>
                </a:solidFill>
                <a:cs typeface="Arial" charset="0"/>
              </a:rPr>
              <a:t>K</a:t>
            </a:r>
            <a:r>
              <a:rPr lang="de-DE" sz="1100" b="1" baseline="-25000">
                <a:solidFill>
                  <a:schemeClr val="bg2"/>
                </a:solidFill>
                <a:cs typeface="Arial" charset="0"/>
              </a:rPr>
              <a:t>rad</a:t>
            </a:r>
            <a:endParaRPr lang="el-GR" sz="1100" b="1" baseline="-25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166951" name="Rectangle 46"/>
          <p:cNvSpPr>
            <a:spLocks noChangeArrowheads="1"/>
          </p:cNvSpPr>
          <p:nvPr/>
        </p:nvSpPr>
        <p:spPr bwMode="auto">
          <a:xfrm rot="-717395">
            <a:off x="2074863" y="3506788"/>
            <a:ext cx="6921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/>
            <a:r>
              <a:rPr lang="el-GR" sz="1100" b="1">
                <a:solidFill>
                  <a:schemeClr val="bg2"/>
                </a:solidFill>
                <a:cs typeface="Arial" charset="0"/>
              </a:rPr>
              <a:t>Δ</a:t>
            </a:r>
            <a:r>
              <a:rPr lang="de-DE" sz="1100" b="1">
                <a:solidFill>
                  <a:schemeClr val="bg2"/>
                </a:solidFill>
                <a:cs typeface="Arial" charset="0"/>
              </a:rPr>
              <a:t>K</a:t>
            </a:r>
            <a:r>
              <a:rPr lang="de-DE" sz="1100" b="1" baseline="-25000">
                <a:solidFill>
                  <a:schemeClr val="bg2"/>
                </a:solidFill>
                <a:cs typeface="Arial" charset="0"/>
              </a:rPr>
              <a:t>W</a:t>
            </a:r>
            <a:endParaRPr lang="el-GR" sz="1100" b="1" baseline="-250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166952" name="Text Box 47"/>
          <p:cNvSpPr txBox="1">
            <a:spLocks noChangeArrowheads="1"/>
          </p:cNvSpPr>
          <p:nvPr/>
        </p:nvSpPr>
        <p:spPr bwMode="auto">
          <a:xfrm>
            <a:off x="1522413" y="5141913"/>
            <a:ext cx="7231062" cy="53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1400" dirty="0">
                <a:solidFill>
                  <a:schemeClr val="bg2"/>
                </a:solidFill>
              </a:rPr>
              <a:t>In a double </a:t>
            </a:r>
            <a:r>
              <a:rPr lang="en-GB" sz="1400" dirty="0" err="1">
                <a:solidFill>
                  <a:schemeClr val="bg2"/>
                </a:solidFill>
              </a:rPr>
              <a:t>cardanic</a:t>
            </a:r>
            <a:r>
              <a:rPr lang="en-GB" sz="1400" dirty="0">
                <a:solidFill>
                  <a:schemeClr val="bg2"/>
                </a:solidFill>
              </a:rPr>
              <a:t> coupling like </a:t>
            </a:r>
            <a:r>
              <a:rPr lang="en-GB" sz="1400" b="1" dirty="0">
                <a:solidFill>
                  <a:schemeClr val="bg2"/>
                </a:solidFill>
              </a:rPr>
              <a:t>ROTEX</a:t>
            </a:r>
            <a:r>
              <a:rPr lang="de-DE" sz="1400" b="1" baseline="30000" dirty="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</a:t>
            </a:r>
            <a:r>
              <a:rPr lang="en-GB" sz="1400" b="1" dirty="0">
                <a:solidFill>
                  <a:schemeClr val="bg2"/>
                </a:solidFill>
              </a:rPr>
              <a:t> ZS-DKM </a:t>
            </a:r>
            <a:r>
              <a:rPr lang="en-GB" sz="1400" dirty="0">
                <a:solidFill>
                  <a:schemeClr val="bg2"/>
                </a:solidFill>
              </a:rPr>
              <a:t>the spacer</a:t>
            </a:r>
            <a:r>
              <a:rPr lang="en-GB" sz="1400" b="1" dirty="0">
                <a:solidFill>
                  <a:schemeClr val="bg2"/>
                </a:solidFill>
              </a:rPr>
              <a:t> </a:t>
            </a:r>
            <a:r>
              <a:rPr lang="en-GB" sz="1400" dirty="0">
                <a:solidFill>
                  <a:schemeClr val="bg2"/>
                </a:solidFill>
              </a:rPr>
              <a:t>will be in a smooth line between the coupling hubs. The radial forces are reduced to a minimum</a:t>
            </a:r>
            <a:r>
              <a:rPr lang="en-GB" sz="1400" dirty="0" smtClean="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4"/>
          <p:cNvSpPr txBox="1">
            <a:spLocks noChangeArrowheads="1"/>
          </p:cNvSpPr>
          <p:nvPr/>
        </p:nvSpPr>
        <p:spPr bwMode="auto">
          <a:xfrm>
            <a:off x="261938" y="5026025"/>
            <a:ext cx="85883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</a:rPr>
              <a:t>Double cardanic elastic couplings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 descr="rotex_zs_dkmh_ani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8225" y="4892675"/>
            <a:ext cx="436562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4" name="Picture 3" descr="ex-schutz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9463" y="5051425"/>
            <a:ext cx="590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4"/>
          <p:cNvSpPr>
            <a:spLocks noChangeArrowheads="1"/>
          </p:cNvSpPr>
          <p:nvPr/>
        </p:nvSpPr>
        <p:spPr bwMode="auto">
          <a:xfrm>
            <a:off x="4484688" y="3521075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25956" name="Picture 5" descr="POLY-NORM ADR / AVR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063" y="2827338"/>
            <a:ext cx="3206750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Rectangle 6"/>
          <p:cNvSpPr>
            <a:spLocks noChangeArrowheads="1"/>
          </p:cNvSpPr>
          <p:nvPr/>
        </p:nvSpPr>
        <p:spPr bwMode="auto">
          <a:xfrm>
            <a:off x="0" y="1100138"/>
            <a:ext cx="10693400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/>
          <a:lstStyle/>
          <a:p>
            <a:pPr defTabSz="1042988"/>
            <a:r>
              <a:rPr lang="de-DE" sz="1400" b="1" dirty="0">
                <a:solidFill>
                  <a:schemeClr val="bg2"/>
                </a:solidFill>
              </a:rPr>
              <a:t>ROTEX</a:t>
            </a:r>
            <a:r>
              <a:rPr lang="de-DE" sz="1400" b="1" baseline="30000" dirty="0">
                <a:solidFill>
                  <a:schemeClr val="bg2"/>
                </a:solidFill>
              </a:rPr>
              <a:t>®</a:t>
            </a:r>
            <a:r>
              <a:rPr lang="de-DE" sz="1400" b="1" dirty="0">
                <a:solidFill>
                  <a:schemeClr val="bg2"/>
                </a:solidFill>
              </a:rPr>
              <a:t> ZS-DKM-H</a:t>
            </a:r>
            <a:endParaRPr lang="de-DE" sz="1400" dirty="0">
              <a:solidFill>
                <a:schemeClr val="bg2"/>
              </a:solidFill>
            </a:endParaRPr>
          </a:p>
          <a:p>
            <a:pPr defTabSz="1042988"/>
            <a:endParaRPr lang="en-GB" sz="1100" dirty="0">
              <a:solidFill>
                <a:schemeClr val="bg2"/>
              </a:solidFill>
              <a:cs typeface="Times New Roman" pitchFamily="18" charset="0"/>
            </a:endParaRPr>
          </a:p>
          <a:p>
            <a:pPr defTabSz="1042988"/>
            <a:r>
              <a:rPr lang="en-GB" sz="1400" dirty="0">
                <a:solidFill>
                  <a:schemeClr val="bg2"/>
                </a:solidFill>
                <a:cs typeface="Times New Roman" pitchFamily="18" charset="0"/>
              </a:rPr>
              <a:t>The ROTEX</a:t>
            </a:r>
            <a:r>
              <a:rPr lang="en-GB" sz="1400" baseline="30000" dirty="0">
                <a:solidFill>
                  <a:schemeClr val="bg2"/>
                </a:solidFill>
                <a:cs typeface="Arial" charset="0"/>
              </a:rPr>
              <a:t>®</a:t>
            </a:r>
            <a:r>
              <a:rPr lang="en-GB" sz="1400" dirty="0">
                <a:solidFill>
                  <a:schemeClr val="bg2"/>
                </a:solidFill>
                <a:cs typeface="Times New Roman" pitchFamily="18" charset="0"/>
              </a:rPr>
              <a:t> ZS-DKM-H is developed mainly for the pump industry. The main innovation is the simplified mounting and dismounting. Only 4 screws need to be tightened.</a:t>
            </a:r>
          </a:p>
          <a:p>
            <a:pPr defTabSz="1042988"/>
            <a:endParaRPr lang="en-GB" sz="1400" dirty="0">
              <a:solidFill>
                <a:schemeClr val="bg2"/>
              </a:solidFill>
              <a:cs typeface="Times New Roman" pitchFamily="18" charset="0"/>
            </a:endParaRPr>
          </a:p>
          <a:p>
            <a:pPr defTabSz="1042988"/>
            <a:r>
              <a:rPr lang="en-GB" sz="1400" dirty="0">
                <a:solidFill>
                  <a:schemeClr val="bg2"/>
                </a:solidFill>
                <a:cs typeface="Times New Roman" pitchFamily="18" charset="0"/>
              </a:rPr>
              <a:t>The </a:t>
            </a:r>
            <a:r>
              <a:rPr lang="en-GB" sz="1400" dirty="0">
                <a:solidFill>
                  <a:schemeClr val="bg2"/>
                </a:solidFill>
              </a:rPr>
              <a:t>ROTEX</a:t>
            </a:r>
            <a:r>
              <a:rPr lang="de-DE" sz="1400" baseline="30000" dirty="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</a:t>
            </a:r>
            <a:r>
              <a:rPr lang="en-GB" sz="1400" dirty="0">
                <a:solidFill>
                  <a:schemeClr val="bg2"/>
                </a:solidFill>
              </a:rPr>
              <a:t> ZS-DKM-H is ideal for transmitting torque while damping </a:t>
            </a:r>
            <a:r>
              <a:rPr lang="en-GB" sz="1400" dirty="0" err="1" smtClean="0">
                <a:solidFill>
                  <a:schemeClr val="bg2"/>
                </a:solidFill>
              </a:rPr>
              <a:t>torsionnal</a:t>
            </a:r>
            <a:r>
              <a:rPr lang="en-GB" sz="1400" dirty="0" smtClean="0">
                <a:solidFill>
                  <a:schemeClr val="bg2"/>
                </a:solidFill>
              </a:rPr>
              <a:t> </a:t>
            </a:r>
            <a:r>
              <a:rPr lang="en-GB" sz="1400" dirty="0">
                <a:solidFill>
                  <a:schemeClr val="bg2"/>
                </a:solidFill>
              </a:rPr>
              <a:t>vibrations and absorbing shocks produced by uneven operation</a:t>
            </a:r>
          </a:p>
        </p:txBody>
      </p:sp>
      <p:grpSp>
        <p:nvGrpSpPr>
          <p:cNvPr id="125958" name="Group 7"/>
          <p:cNvGrpSpPr>
            <a:grpSpLocks/>
          </p:cNvGrpSpPr>
          <p:nvPr/>
        </p:nvGrpSpPr>
        <p:grpSpPr bwMode="auto">
          <a:xfrm>
            <a:off x="966788" y="5368925"/>
            <a:ext cx="2138362" cy="950913"/>
            <a:chOff x="0" y="0"/>
            <a:chExt cx="1055" cy="402"/>
          </a:xfrm>
        </p:grpSpPr>
        <p:sp>
          <p:nvSpPr>
            <p:cNvPr id="12596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05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2596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5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51" tIns="52125" rIns="104251" bIns="52125"/>
            <a:lstStyle/>
            <a:p>
              <a:pPr defTabSz="1042988"/>
              <a:r>
                <a:rPr lang="en-GB" sz="1100" b="1">
                  <a:solidFill>
                    <a:schemeClr val="bg2"/>
                  </a:solidFill>
                  <a:cs typeface="Arial" charset="0"/>
                </a:rPr>
                <a:t>The half hubs will be fixed in the right position by the bolts (position 1).</a:t>
              </a:r>
              <a:endParaRPr lang="de-DE" sz="1100" b="1">
                <a:solidFill>
                  <a:schemeClr val="bg2"/>
                </a:solidFill>
                <a:cs typeface="Arial" charset="0"/>
              </a:endParaRPr>
            </a:p>
          </p:txBody>
        </p:sp>
      </p:grpSp>
      <p:sp>
        <p:nvSpPr>
          <p:cNvPr id="125959" name="Line 10"/>
          <p:cNvSpPr>
            <a:spLocks noChangeShapeType="1"/>
          </p:cNvSpPr>
          <p:nvPr/>
        </p:nvSpPr>
        <p:spPr bwMode="auto">
          <a:xfrm>
            <a:off x="5094288" y="5289550"/>
            <a:ext cx="906462" cy="550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25960" name="Text Box 11"/>
          <p:cNvSpPr txBox="1">
            <a:spLocks noChangeArrowheads="1"/>
          </p:cNvSpPr>
          <p:nvPr/>
        </p:nvSpPr>
        <p:spPr bwMode="auto">
          <a:xfrm>
            <a:off x="4719638" y="2854325"/>
            <a:ext cx="4881562" cy="182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  <a:buFontTx/>
              <a:buChar char="-"/>
            </a:pPr>
            <a:r>
              <a:rPr lang="en-GB" sz="1400" dirty="0">
                <a:solidFill>
                  <a:schemeClr val="bg2"/>
                </a:solidFill>
              </a:rPr>
              <a:t> high misalignment ability (double </a:t>
            </a:r>
            <a:r>
              <a:rPr lang="en-GB" sz="1400" dirty="0" err="1">
                <a:solidFill>
                  <a:schemeClr val="bg2"/>
                </a:solidFill>
              </a:rPr>
              <a:t>cardanic</a:t>
            </a:r>
            <a:r>
              <a:rPr lang="en-GB" sz="1400" dirty="0">
                <a:solidFill>
                  <a:schemeClr val="bg2"/>
                </a:solidFill>
              </a:rPr>
              <a:t> system)</a:t>
            </a:r>
          </a:p>
          <a:p>
            <a:pPr defTabSz="1042988">
              <a:spcBef>
                <a:spcPct val="50000"/>
              </a:spcBef>
              <a:buFontTx/>
              <a:buChar char="-"/>
            </a:pPr>
            <a:r>
              <a:rPr lang="en-GB" sz="1400" dirty="0">
                <a:solidFill>
                  <a:schemeClr val="bg2"/>
                </a:solidFill>
              </a:rPr>
              <a:t> the radial forces to be reduced to a minimum</a:t>
            </a:r>
          </a:p>
          <a:p>
            <a:pPr defTabSz="1042988">
              <a:spcBef>
                <a:spcPct val="50000"/>
              </a:spcBef>
              <a:buFontTx/>
              <a:buChar char="-"/>
            </a:pPr>
            <a:r>
              <a:rPr lang="en-GB" sz="1400" dirty="0">
                <a:solidFill>
                  <a:schemeClr val="bg2"/>
                </a:solidFill>
              </a:rPr>
              <a:t> vibration and noise reduction</a:t>
            </a:r>
          </a:p>
          <a:p>
            <a:pPr defTabSz="1042988">
              <a:spcBef>
                <a:spcPct val="50000"/>
              </a:spcBef>
              <a:buFontTx/>
              <a:buChar char="-"/>
            </a:pPr>
            <a:r>
              <a:rPr lang="en-GB" sz="1400" dirty="0">
                <a:solidFill>
                  <a:schemeClr val="bg2"/>
                </a:solidFill>
              </a:rPr>
              <a:t> the adjustment between motor and pump shaft is very</a:t>
            </a:r>
            <a:br>
              <a:rPr lang="en-GB" sz="1400" dirty="0">
                <a:solidFill>
                  <a:schemeClr val="bg2"/>
                </a:solidFill>
              </a:rPr>
            </a:br>
            <a:r>
              <a:rPr lang="en-GB" sz="1400" dirty="0">
                <a:solidFill>
                  <a:schemeClr val="bg2"/>
                </a:solidFill>
              </a:rPr>
              <a:t>  simple; in </a:t>
            </a:r>
            <a:r>
              <a:rPr lang="en-GB" sz="1400" dirty="0" smtClean="0">
                <a:solidFill>
                  <a:schemeClr val="bg2"/>
                </a:solidFill>
              </a:rPr>
              <a:t>some </a:t>
            </a:r>
            <a:r>
              <a:rPr lang="en-GB" sz="1400" dirty="0">
                <a:solidFill>
                  <a:schemeClr val="bg2"/>
                </a:solidFill>
              </a:rPr>
              <a:t>cases not necessary</a:t>
            </a:r>
          </a:p>
          <a:p>
            <a:pPr defTabSz="1042988">
              <a:spcBef>
                <a:spcPct val="50000"/>
              </a:spcBef>
              <a:buFontTx/>
              <a:buChar char="-"/>
            </a:pPr>
            <a:r>
              <a:rPr lang="en-GB" sz="1400" dirty="0">
                <a:solidFill>
                  <a:schemeClr val="bg2"/>
                </a:solidFill>
              </a:rPr>
              <a:t> many different elastic damping rings available </a:t>
            </a:r>
          </a:p>
        </p:txBody>
      </p:sp>
      <p:sp>
        <p:nvSpPr>
          <p:cNvPr id="125961" name="Rectangle 13"/>
          <p:cNvSpPr>
            <a:spLocks noChangeArrowheads="1"/>
          </p:cNvSpPr>
          <p:nvPr/>
        </p:nvSpPr>
        <p:spPr bwMode="auto">
          <a:xfrm>
            <a:off x="3635375" y="4892675"/>
            <a:ext cx="4378325" cy="21431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0" y="301625"/>
            <a:ext cx="98409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2800" b="1" dirty="0">
                <a:solidFill>
                  <a:schemeClr val="bg2"/>
                </a:solidFill>
              </a:rPr>
              <a:t>Double </a:t>
            </a:r>
            <a:r>
              <a:rPr lang="en-GB" sz="2800" b="1" dirty="0" err="1">
                <a:solidFill>
                  <a:schemeClr val="bg2"/>
                </a:solidFill>
              </a:rPr>
              <a:t>cardanic</a:t>
            </a:r>
            <a:r>
              <a:rPr lang="en-GB" sz="2800" b="1" dirty="0">
                <a:solidFill>
                  <a:schemeClr val="bg2"/>
                </a:solidFill>
              </a:rPr>
              <a:t> </a:t>
            </a:r>
            <a:r>
              <a:rPr lang="en-GB" sz="2800" b="1" dirty="0" err="1">
                <a:solidFill>
                  <a:schemeClr val="bg2"/>
                </a:solidFill>
              </a:rPr>
              <a:t>Rotex</a:t>
            </a:r>
            <a:r>
              <a:rPr lang="en-GB" sz="2800" b="1" dirty="0">
                <a:solidFill>
                  <a:schemeClr val="bg2"/>
                </a:solidFill>
              </a:rPr>
              <a:t> ZS-DKM </a:t>
            </a:r>
            <a:r>
              <a:rPr lang="en-GB" sz="2800" b="1" dirty="0" smtClean="0">
                <a:solidFill>
                  <a:schemeClr val="bg2"/>
                </a:solidFill>
              </a:rPr>
              <a:t>H</a:t>
            </a:r>
            <a:endParaRPr lang="en-US" sz="2800" b="1" dirty="0">
              <a:solidFill>
                <a:srgbClr val="969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3" name="Text Box 2"/>
          <p:cNvSpPr txBox="1">
            <a:spLocks noChangeArrowheads="1"/>
          </p:cNvSpPr>
          <p:nvPr/>
        </p:nvSpPr>
        <p:spPr bwMode="auto">
          <a:xfrm>
            <a:off x="593725" y="174625"/>
            <a:ext cx="68913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 eaLnBrk="0" hangingPunct="0">
              <a:spcBef>
                <a:spcPct val="50000"/>
              </a:spcBef>
            </a:pPr>
            <a:endParaRPr lang="fr-FR" sz="1400">
              <a:solidFill>
                <a:schemeClr val="bg2"/>
              </a:solidFill>
            </a:endParaRPr>
          </a:p>
        </p:txBody>
      </p:sp>
      <p:sp>
        <p:nvSpPr>
          <p:cNvPr id="186375" name="Rectangle 4"/>
          <p:cNvSpPr>
            <a:spLocks noChangeArrowheads="1"/>
          </p:cNvSpPr>
          <p:nvPr/>
        </p:nvSpPr>
        <p:spPr bwMode="auto">
          <a:xfrm>
            <a:off x="1893888" y="3621088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86380" name="Text Box 10"/>
          <p:cNvSpPr txBox="1">
            <a:spLocks noChangeArrowheads="1"/>
          </p:cNvSpPr>
          <p:nvPr/>
        </p:nvSpPr>
        <p:spPr bwMode="auto">
          <a:xfrm>
            <a:off x="0" y="242888"/>
            <a:ext cx="9840913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2800" b="1">
                <a:solidFill>
                  <a:schemeClr val="bg2"/>
                </a:solidFill>
              </a:rPr>
              <a:t>Double cardanic Rotex ZS-DKM H </a:t>
            </a:r>
            <a:r>
              <a:rPr lang="en-GB" sz="1800" b="1">
                <a:solidFill>
                  <a:schemeClr val="bg2"/>
                </a:solidFill>
              </a:rPr>
              <a:t>– Elastic spiders</a:t>
            </a:r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186407" name="Picture 5" descr="GS_rot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970088"/>
            <a:ext cx="23415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408" name="Picture 2054" descr="21. Zahnkranz 95/98 Sh A / spider 95/98 Sh A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6925" y="1784350"/>
            <a:ext cx="23495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6409" name="Object 41"/>
          <p:cNvGraphicFramePr>
            <a:graphicFrameLocks noChangeAspect="1"/>
          </p:cNvGraphicFramePr>
          <p:nvPr/>
        </p:nvGraphicFramePr>
        <p:xfrm>
          <a:off x="7624763" y="4789488"/>
          <a:ext cx="1362075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1" name="Bitmap" r:id="rId6" imgW="4514286" imgH="3258005" progId="PBrush">
                  <p:embed/>
                </p:oleObj>
              </mc:Choice>
              <mc:Fallback>
                <p:oleObj name="Bitmap" r:id="rId6" imgW="4514286" imgH="3258005" progId="PBrush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789488"/>
                        <a:ext cx="1362075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410" name="Object 42"/>
          <p:cNvGraphicFramePr>
            <a:graphicFrameLocks noChangeAspect="1"/>
          </p:cNvGraphicFramePr>
          <p:nvPr/>
        </p:nvGraphicFramePr>
        <p:xfrm>
          <a:off x="4494213" y="4133850"/>
          <a:ext cx="133191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2" name="Bitmap" r:id="rId8" imgW="2561905" imgH="2010056" progId="PBrush">
                  <p:embed/>
                </p:oleObj>
              </mc:Choice>
              <mc:Fallback>
                <p:oleObj name="Bitmap" r:id="rId8" imgW="2561905" imgH="2010056" progId="PBrush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133850"/>
                        <a:ext cx="1331912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6411" name="Picture 44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0700" y="4951413"/>
            <a:ext cx="1638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412" name="Text Box 6"/>
          <p:cNvSpPr txBox="1">
            <a:spLocks noChangeArrowheads="1"/>
          </p:cNvSpPr>
          <p:nvPr/>
        </p:nvSpPr>
        <p:spPr bwMode="auto">
          <a:xfrm>
            <a:off x="1795463" y="1398588"/>
            <a:ext cx="142081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 eaLnBrk="0" hangingPunct="0"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</a:rPr>
              <a:t>ROTEX</a:t>
            </a:r>
            <a:r>
              <a:rPr lang="en-US" sz="1400" baseline="30000">
                <a:solidFill>
                  <a:schemeClr val="bg2"/>
                </a:solidFill>
                <a:cs typeface="Arial" charset="0"/>
              </a:rPr>
              <a:t>®</a:t>
            </a:r>
            <a:r>
              <a:rPr lang="en-US" sz="1400">
                <a:solidFill>
                  <a:schemeClr val="bg2"/>
                </a:solidFill>
              </a:rPr>
              <a:t>-GS</a:t>
            </a:r>
          </a:p>
        </p:txBody>
      </p:sp>
      <p:sp>
        <p:nvSpPr>
          <p:cNvPr id="186413" name="Text Box 6"/>
          <p:cNvSpPr txBox="1">
            <a:spLocks noChangeArrowheads="1"/>
          </p:cNvSpPr>
          <p:nvPr/>
        </p:nvSpPr>
        <p:spPr bwMode="auto">
          <a:xfrm>
            <a:off x="7602538" y="1404938"/>
            <a:ext cx="19256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 eaLnBrk="0" hangingPunct="0"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</a:rPr>
              <a:t>ROTEX</a:t>
            </a:r>
            <a:r>
              <a:rPr lang="en-US" sz="1400" baseline="30000">
                <a:solidFill>
                  <a:schemeClr val="bg2"/>
                </a:solidFill>
                <a:cs typeface="Arial" charset="0"/>
              </a:rPr>
              <a:t>®</a:t>
            </a:r>
            <a:r>
              <a:rPr lang="en-US" sz="1400">
                <a:solidFill>
                  <a:schemeClr val="bg2"/>
                </a:solidFill>
              </a:rPr>
              <a:t>-Standard</a:t>
            </a:r>
          </a:p>
        </p:txBody>
      </p:sp>
      <p:sp>
        <p:nvSpPr>
          <p:cNvPr id="186414" name="Text Box 3"/>
          <p:cNvSpPr txBox="1">
            <a:spLocks noChangeArrowheads="1"/>
          </p:cNvSpPr>
          <p:nvPr/>
        </p:nvSpPr>
        <p:spPr bwMode="auto">
          <a:xfrm>
            <a:off x="1119188" y="6091238"/>
            <a:ext cx="3032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 eaLnBrk="0" hangingPunct="0">
              <a:spcBef>
                <a:spcPct val="50000"/>
              </a:spcBef>
            </a:pPr>
            <a:r>
              <a:rPr lang="en-US" sz="1100" b="1">
                <a:solidFill>
                  <a:schemeClr val="bg2"/>
                </a:solidFill>
              </a:rPr>
              <a:t>The GS spider has a straight tooth and is pre-stressed. That makes sure that the spacer is well supported.</a:t>
            </a:r>
            <a:endParaRPr lang="en-US" sz="1100" i="1">
              <a:solidFill>
                <a:schemeClr val="bg2"/>
              </a:solidFill>
            </a:endParaRPr>
          </a:p>
        </p:txBody>
      </p:sp>
      <p:sp>
        <p:nvSpPr>
          <p:cNvPr id="186415" name="Text Box 3"/>
          <p:cNvSpPr txBox="1">
            <a:spLocks noChangeArrowheads="1"/>
          </p:cNvSpPr>
          <p:nvPr/>
        </p:nvSpPr>
        <p:spPr bwMode="auto">
          <a:xfrm>
            <a:off x="6831013" y="6097588"/>
            <a:ext cx="30321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 eaLnBrk="0" hangingPunct="0">
              <a:spcBef>
                <a:spcPct val="50000"/>
              </a:spcBef>
            </a:pPr>
            <a:r>
              <a:rPr lang="en-US" sz="1100" b="1" dirty="0">
                <a:solidFill>
                  <a:schemeClr val="bg2"/>
                </a:solidFill>
              </a:rPr>
              <a:t>The Standard spider has curved tooth for standard </a:t>
            </a:r>
            <a:r>
              <a:rPr lang="en-US" sz="1100" b="1" dirty="0" smtClean="0">
                <a:solidFill>
                  <a:schemeClr val="bg2"/>
                </a:solidFill>
              </a:rPr>
              <a:t>applications </a:t>
            </a:r>
            <a:r>
              <a:rPr lang="en-US" sz="1100" b="1" dirty="0">
                <a:solidFill>
                  <a:schemeClr val="bg2"/>
                </a:solidFill>
              </a:rPr>
              <a:t>without spacer.</a:t>
            </a:r>
            <a:endParaRPr lang="en-US" sz="1100" i="1" dirty="0">
              <a:solidFill>
                <a:schemeClr val="bg2"/>
              </a:solidFill>
            </a:endParaRPr>
          </a:p>
        </p:txBody>
      </p:sp>
      <p:sp>
        <p:nvSpPr>
          <p:cNvPr id="186417" name="Text Box 3"/>
          <p:cNvSpPr txBox="1">
            <a:spLocks noChangeArrowheads="1"/>
          </p:cNvSpPr>
          <p:nvPr/>
        </p:nvSpPr>
        <p:spPr bwMode="auto">
          <a:xfrm>
            <a:off x="3770313" y="2532063"/>
            <a:ext cx="303212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 eaLnBrk="0" hangingPunct="0">
              <a:spcBef>
                <a:spcPct val="50000"/>
              </a:spcBef>
            </a:pPr>
            <a:r>
              <a:rPr lang="en-US" sz="1100" b="1">
                <a:solidFill>
                  <a:schemeClr val="bg2"/>
                </a:solidFill>
              </a:rPr>
              <a:t>The central web supports the spacer in radial direction! This ensures, that the spacer remains in his position if the tooth are worn out!</a:t>
            </a:r>
          </a:p>
          <a:p>
            <a:pPr defTabSz="1042988" eaLnBrk="0" hangingPunct="0">
              <a:spcBef>
                <a:spcPct val="50000"/>
              </a:spcBef>
            </a:pPr>
            <a:endParaRPr lang="en-US" sz="1100" i="1">
              <a:solidFill>
                <a:schemeClr val="bg2"/>
              </a:solidFill>
            </a:endParaRPr>
          </a:p>
        </p:txBody>
      </p:sp>
      <p:sp>
        <p:nvSpPr>
          <p:cNvPr id="186418" name="Line 50"/>
          <p:cNvSpPr>
            <a:spLocks noChangeShapeType="1"/>
          </p:cNvSpPr>
          <p:nvPr/>
        </p:nvSpPr>
        <p:spPr bwMode="auto">
          <a:xfrm flipH="1">
            <a:off x="2571750" y="2743200"/>
            <a:ext cx="131445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86419" name="Text Box 3"/>
          <p:cNvSpPr txBox="1">
            <a:spLocks noChangeArrowheads="1"/>
          </p:cNvSpPr>
          <p:nvPr/>
        </p:nvSpPr>
        <p:spPr bwMode="auto">
          <a:xfrm>
            <a:off x="3881438" y="3729038"/>
            <a:ext cx="30321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 eaLnBrk="0" hangingPunct="0">
              <a:spcBef>
                <a:spcPct val="50000"/>
              </a:spcBef>
            </a:pPr>
            <a:r>
              <a:rPr lang="en-US" sz="1100" b="1" dirty="0">
                <a:solidFill>
                  <a:schemeClr val="bg2"/>
                </a:solidFill>
              </a:rPr>
              <a:t>Limitation by a concave cams in case of to high speeds/centrifugal forces.</a:t>
            </a:r>
            <a:endParaRPr lang="en-US" sz="11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ext Box 2"/>
          <p:cNvSpPr txBox="1">
            <a:spLocks noChangeArrowheads="1"/>
          </p:cNvSpPr>
          <p:nvPr/>
        </p:nvSpPr>
        <p:spPr bwMode="auto">
          <a:xfrm>
            <a:off x="593725" y="174625"/>
            <a:ext cx="689133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9" tIns="52135" rIns="104269" bIns="52135">
            <a:spAutoFit/>
          </a:bodyPr>
          <a:lstStyle/>
          <a:p>
            <a:pPr defTabSz="1042988" eaLnBrk="0" hangingPunct="0">
              <a:spcBef>
                <a:spcPct val="50000"/>
              </a:spcBef>
            </a:pPr>
            <a:endParaRPr lang="fr-FR" sz="1400"/>
          </a:p>
        </p:txBody>
      </p:sp>
      <p:sp>
        <p:nvSpPr>
          <p:cNvPr id="168962" name="Rectangle 3"/>
          <p:cNvSpPr>
            <a:spLocks noChangeArrowheads="1"/>
          </p:cNvSpPr>
          <p:nvPr/>
        </p:nvSpPr>
        <p:spPr bwMode="auto">
          <a:xfrm>
            <a:off x="1893888" y="3621088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6896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93888" y="3067050"/>
            <a:ext cx="6905625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4" name="Oval 6"/>
          <p:cNvSpPr>
            <a:spLocks noChangeArrowheads="1"/>
          </p:cNvSpPr>
          <p:nvPr/>
        </p:nvSpPr>
        <p:spPr bwMode="auto">
          <a:xfrm>
            <a:off x="6356350" y="5924550"/>
            <a:ext cx="1938338" cy="1031875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8965" name="Text Box 8"/>
          <p:cNvSpPr txBox="1">
            <a:spLocks noChangeArrowheads="1"/>
          </p:cNvSpPr>
          <p:nvPr/>
        </p:nvSpPr>
        <p:spPr bwMode="auto">
          <a:xfrm>
            <a:off x="8713788" y="4416425"/>
            <a:ext cx="18224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69" tIns="52135" rIns="104269" bIns="52135">
            <a:spAutoFit/>
          </a:bodyPr>
          <a:lstStyle/>
          <a:p>
            <a:pPr defTabSz="1042988"/>
            <a:r>
              <a:rPr lang="de-DE" sz="1400">
                <a:solidFill>
                  <a:srgbClr val="969696"/>
                </a:solidFill>
              </a:rPr>
              <a:t>ROTEX ZS-DKM-H</a:t>
            </a:r>
          </a:p>
          <a:p>
            <a:pPr defTabSz="1042988"/>
            <a:r>
              <a:rPr lang="de-DE" sz="1400">
                <a:solidFill>
                  <a:srgbClr val="969696"/>
                </a:solidFill>
              </a:rPr>
              <a:t>Radial misalignment</a:t>
            </a:r>
          </a:p>
        </p:txBody>
      </p:sp>
      <p:pic>
        <p:nvPicPr>
          <p:cNvPr id="168966" name="Picture 9" descr="ot-p059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363" y="5437188"/>
            <a:ext cx="1465262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7" name="Picture 10" descr="Kuppl_rotierend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14975" y="3382963"/>
            <a:ext cx="31178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8" name="Line 11"/>
          <p:cNvSpPr>
            <a:spLocks noChangeShapeType="1"/>
          </p:cNvSpPr>
          <p:nvPr/>
        </p:nvSpPr>
        <p:spPr bwMode="auto">
          <a:xfrm flipV="1">
            <a:off x="7874000" y="5051425"/>
            <a:ext cx="1009650" cy="952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8969" name="Text Box 13"/>
          <p:cNvSpPr txBox="1">
            <a:spLocks noChangeArrowheads="1"/>
          </p:cNvSpPr>
          <p:nvPr/>
        </p:nvSpPr>
        <p:spPr bwMode="auto">
          <a:xfrm>
            <a:off x="0" y="1085850"/>
            <a:ext cx="9604108" cy="18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69" tIns="52135" rIns="104269" bIns="52135">
            <a:spAutoFit/>
          </a:bodyPr>
          <a:lstStyle/>
          <a:p>
            <a:pPr defTabSz="1042988"/>
            <a:r>
              <a:rPr lang="en-GB" sz="1400" dirty="0">
                <a:solidFill>
                  <a:srgbClr val="969696"/>
                </a:solidFill>
              </a:rPr>
              <a:t>If the drive isn’t aligned the ROTEX ZS-DKM-H creates a vibration signature. </a:t>
            </a:r>
            <a:endParaRPr lang="en-GB" sz="1400" dirty="0" smtClean="0">
              <a:solidFill>
                <a:srgbClr val="969696"/>
              </a:solidFill>
            </a:endParaRPr>
          </a:p>
          <a:p>
            <a:pPr defTabSz="1042988"/>
            <a:r>
              <a:rPr lang="en-GB" sz="1400" dirty="0" smtClean="0">
                <a:solidFill>
                  <a:srgbClr val="969696"/>
                </a:solidFill>
              </a:rPr>
              <a:t>This is explained </a:t>
            </a:r>
            <a:r>
              <a:rPr lang="en-GB" sz="1400" dirty="0">
                <a:solidFill>
                  <a:srgbClr val="969696"/>
                </a:solidFill>
              </a:rPr>
              <a:t>by the spacer </a:t>
            </a:r>
            <a:r>
              <a:rPr lang="en-GB" sz="1400" dirty="0" err="1">
                <a:solidFill>
                  <a:srgbClr val="969696"/>
                </a:solidFill>
              </a:rPr>
              <a:t>centered</a:t>
            </a:r>
            <a:r>
              <a:rPr lang="en-GB" sz="1400" dirty="0">
                <a:solidFill>
                  <a:srgbClr val="969696"/>
                </a:solidFill>
              </a:rPr>
              <a:t> by the GS type spider</a:t>
            </a:r>
          </a:p>
          <a:p>
            <a:pPr defTabSz="1042988"/>
            <a:r>
              <a:rPr lang="en-GB" sz="1400" dirty="0">
                <a:solidFill>
                  <a:srgbClr val="969696"/>
                </a:solidFill>
              </a:rPr>
              <a:t>This enables a condition diagnose about the alignment with the on- or offline monitoring. </a:t>
            </a:r>
          </a:p>
          <a:p>
            <a:pPr defTabSz="1042988"/>
            <a:endParaRPr lang="en-GB" sz="1400" dirty="0">
              <a:solidFill>
                <a:srgbClr val="969696"/>
              </a:solidFill>
            </a:endParaRPr>
          </a:p>
          <a:p>
            <a:pPr defTabSz="1042988"/>
            <a:r>
              <a:rPr lang="en-GB" sz="1400" dirty="0">
                <a:solidFill>
                  <a:srgbClr val="969696"/>
                </a:solidFill>
              </a:rPr>
              <a:t>The test was drive under nominal Torque with max. misalignment!</a:t>
            </a:r>
            <a:r>
              <a:rPr lang="en-GB" sz="1400" dirty="0">
                <a:solidFill>
                  <a:schemeClr val="bg2"/>
                </a:solidFill>
              </a:rPr>
              <a:t>  </a:t>
            </a:r>
          </a:p>
          <a:p>
            <a:pPr defTabSz="1042988"/>
            <a:endParaRPr lang="en-GB" sz="1400" dirty="0">
              <a:solidFill>
                <a:schemeClr val="bg2"/>
              </a:solidFill>
            </a:endParaRPr>
          </a:p>
          <a:p>
            <a:pPr defTabSz="1042988"/>
            <a:r>
              <a:rPr lang="en-GB" sz="1400" dirty="0">
                <a:solidFill>
                  <a:srgbClr val="969696"/>
                </a:solidFill>
              </a:rPr>
              <a:t>The higher the misalignment  the bigger the vibration signature </a:t>
            </a:r>
            <a:r>
              <a:rPr lang="en-GB" sz="1400" dirty="0" smtClean="0">
                <a:solidFill>
                  <a:srgbClr val="969696"/>
                </a:solidFill>
              </a:rPr>
              <a:t>– The shown </a:t>
            </a:r>
            <a:r>
              <a:rPr lang="en-GB" sz="1400" dirty="0">
                <a:solidFill>
                  <a:srgbClr val="969696"/>
                </a:solidFill>
              </a:rPr>
              <a:t>signature is at the max rad. </a:t>
            </a:r>
            <a:r>
              <a:rPr lang="en-GB" sz="1400" dirty="0" smtClean="0">
                <a:solidFill>
                  <a:srgbClr val="969696"/>
                </a:solidFill>
              </a:rPr>
              <a:t>misalignment</a:t>
            </a:r>
            <a:r>
              <a:rPr lang="en-GB" sz="1400" dirty="0">
                <a:solidFill>
                  <a:srgbClr val="969696"/>
                </a:solidFill>
              </a:rPr>
              <a:t>!</a:t>
            </a:r>
          </a:p>
          <a:p>
            <a:pPr defTabSz="1042988"/>
            <a:r>
              <a:rPr lang="en-GB" sz="1400" dirty="0" smtClean="0">
                <a:solidFill>
                  <a:srgbClr val="969696"/>
                </a:solidFill>
              </a:rPr>
              <a:t>The  </a:t>
            </a:r>
            <a:r>
              <a:rPr lang="en-GB" sz="1400" dirty="0">
                <a:solidFill>
                  <a:srgbClr val="969696"/>
                </a:solidFill>
              </a:rPr>
              <a:t>signature is basically not dependant of the wear of the coupling! 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0" y="301625"/>
            <a:ext cx="984091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51" tIns="52125" rIns="104251" bIns="52125">
            <a:spAutoFit/>
          </a:bodyPr>
          <a:lstStyle/>
          <a:p>
            <a:pPr defTabSz="1042988">
              <a:spcBef>
                <a:spcPct val="50000"/>
              </a:spcBef>
            </a:pPr>
            <a:r>
              <a:rPr lang="en-GB" sz="2800" b="1">
                <a:solidFill>
                  <a:schemeClr val="bg2"/>
                </a:solidFill>
              </a:rPr>
              <a:t>Double cardanic Rotex ZS-DKM H </a:t>
            </a:r>
            <a:r>
              <a:rPr lang="en-GB" sz="1800" b="1">
                <a:solidFill>
                  <a:schemeClr val="bg2"/>
                </a:solidFill>
              </a:rPr>
              <a:t>– vibration signature</a:t>
            </a:r>
            <a:endParaRPr lang="en-US" sz="28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772</Words>
  <Application>Microsoft Office PowerPoint</Application>
  <PresentationFormat>Personnalisé</PresentationFormat>
  <Paragraphs>119</Paragraphs>
  <Slides>17</Slides>
  <Notes>12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Standarddesign</vt:lpstr>
      <vt:lpstr>Benutzerdefiniertes Design</vt:lpstr>
      <vt:lpstr>1_Benutzerdefiniertes Design</vt:lpstr>
      <vt:lpstr>Clip</vt:lpstr>
      <vt:lpstr>Bitmap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BMZ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MRosin</dc:creator>
  <cp:lastModifiedBy>AFM</cp:lastModifiedBy>
  <cp:revision>153</cp:revision>
  <dcterms:created xsi:type="dcterms:W3CDTF">2009-03-31T13:35:55Z</dcterms:created>
  <dcterms:modified xsi:type="dcterms:W3CDTF">2013-07-26T09:36:55Z</dcterms:modified>
</cp:coreProperties>
</file>