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9" r:id="rId5"/>
    <p:sldId id="270" r:id="rId6"/>
    <p:sldId id="258" r:id="rId7"/>
    <p:sldId id="259" r:id="rId8"/>
    <p:sldId id="260" r:id="rId9"/>
    <p:sldId id="263" r:id="rId10"/>
    <p:sldId id="264" r:id="rId11"/>
    <p:sldId id="265" r:id="rId12"/>
    <p:sldId id="271" r:id="rId13"/>
    <p:sldId id="272" r:id="rId14"/>
    <p:sldId id="267" r:id="rId15"/>
    <p:sldId id="261" r:id="rId1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7981" autoAdjust="0"/>
    <p:restoredTop sz="94660"/>
  </p:normalViewPr>
  <p:slideViewPr>
    <p:cSldViewPr snapToGrid="0">
      <p:cViewPr>
        <p:scale>
          <a:sx n="80" d="100"/>
          <a:sy n="80" d="100"/>
        </p:scale>
        <p:origin x="-402" y="-3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image" Target="../media/image14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CD887-08B5-43F5-B359-C279040055E4}" type="datetimeFigureOut">
              <a:rPr lang="fr-FR" smtClean="0"/>
              <a:t>19/03/2014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461B6-883A-4EDD-B8C9-A0C6DAEC4B6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3250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CD887-08B5-43F5-B359-C279040055E4}" type="datetimeFigureOut">
              <a:rPr lang="fr-FR" smtClean="0"/>
              <a:t>19/03/2014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461B6-883A-4EDD-B8C9-A0C6DAEC4B6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9394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CD887-08B5-43F5-B359-C279040055E4}" type="datetimeFigureOut">
              <a:rPr lang="fr-FR" smtClean="0"/>
              <a:t>19/03/2014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461B6-883A-4EDD-B8C9-A0C6DAEC4B6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0562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CD887-08B5-43F5-B359-C279040055E4}" type="datetimeFigureOut">
              <a:rPr lang="fr-FR" smtClean="0"/>
              <a:t>19/03/2014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461B6-883A-4EDD-B8C9-A0C6DAEC4B6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9284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CD887-08B5-43F5-B359-C279040055E4}" type="datetimeFigureOut">
              <a:rPr lang="fr-FR" smtClean="0"/>
              <a:t>19/03/2014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461B6-883A-4EDD-B8C9-A0C6DAEC4B6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7107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CD887-08B5-43F5-B359-C279040055E4}" type="datetimeFigureOut">
              <a:rPr lang="fr-FR" smtClean="0"/>
              <a:t>19/03/2014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461B6-883A-4EDD-B8C9-A0C6DAEC4B6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5725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CD887-08B5-43F5-B359-C279040055E4}" type="datetimeFigureOut">
              <a:rPr lang="fr-FR" smtClean="0"/>
              <a:t>19/03/2014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461B6-883A-4EDD-B8C9-A0C6DAEC4B6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2124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CD887-08B5-43F5-B359-C279040055E4}" type="datetimeFigureOut">
              <a:rPr lang="fr-FR" smtClean="0"/>
              <a:t>19/03/2014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461B6-883A-4EDD-B8C9-A0C6DAEC4B6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0484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CD887-08B5-43F5-B359-C279040055E4}" type="datetimeFigureOut">
              <a:rPr lang="fr-FR" smtClean="0"/>
              <a:t>19/03/2014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461B6-883A-4EDD-B8C9-A0C6DAEC4B6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1978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CD887-08B5-43F5-B359-C279040055E4}" type="datetimeFigureOut">
              <a:rPr lang="fr-FR" smtClean="0"/>
              <a:t>19/03/2014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461B6-883A-4EDD-B8C9-A0C6DAEC4B6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9449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CD887-08B5-43F5-B359-C279040055E4}" type="datetimeFigureOut">
              <a:rPr lang="fr-FR" smtClean="0"/>
              <a:t>19/03/2014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461B6-883A-4EDD-B8C9-A0C6DAEC4B6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4158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DCD887-08B5-43F5-B359-C279040055E4}" type="datetimeFigureOut">
              <a:rPr lang="fr-FR" smtClean="0"/>
              <a:t>19/03/2014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F461B6-883A-4EDD-B8C9-A0C6DAEC4B6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3718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5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4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0.emf"/><Relationship Id="rId7" Type="http://schemas.openxmlformats.org/officeDocument/2006/relationships/image" Target="../media/image1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18.wmf"/><Relationship Id="rId4" Type="http://schemas.openxmlformats.org/officeDocument/2006/relationships/oleObject" Target="../embeddings/oleObject3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458686" y="702485"/>
            <a:ext cx="9144000" cy="2387600"/>
          </a:xfrm>
        </p:spPr>
        <p:txBody>
          <a:bodyPr/>
          <a:lstStyle/>
          <a:p>
            <a:r>
              <a:rPr lang="fr-FR" b="1" dirty="0" smtClean="0"/>
              <a:t>Paliers à air</a:t>
            </a:r>
            <a:endParaRPr lang="fr-FR" b="1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33330" y="3844634"/>
            <a:ext cx="9144000" cy="1655762"/>
          </a:xfrm>
        </p:spPr>
        <p:txBody>
          <a:bodyPr/>
          <a:lstStyle/>
          <a:p>
            <a:r>
              <a:rPr lang="fr-FR" b="1" dirty="0" smtClean="0"/>
              <a:t>Mihai ARGHIR</a:t>
            </a:r>
          </a:p>
          <a:p>
            <a:r>
              <a:rPr lang="fr-FR" b="1" dirty="0" smtClean="0"/>
              <a:t>Institut </a:t>
            </a:r>
            <a:r>
              <a:rPr lang="fr-FR" b="1" dirty="0" err="1" smtClean="0"/>
              <a:t>Pprime</a:t>
            </a:r>
            <a:r>
              <a:rPr lang="fr-FR" b="1" dirty="0" smtClean="0"/>
              <a:t>, UPR CNRS 3346</a:t>
            </a:r>
          </a:p>
          <a:p>
            <a:r>
              <a:rPr lang="fr-FR" b="1" dirty="0" smtClean="0"/>
              <a:t>Université de Poitiers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130811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912" y="1009253"/>
            <a:ext cx="4537075" cy="249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338"/>
          <a:stretch>
            <a:fillRect/>
          </a:stretch>
        </p:blipFill>
        <p:spPr bwMode="auto">
          <a:xfrm>
            <a:off x="1189455" y="3735607"/>
            <a:ext cx="3783013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934"/>
          <a:stretch>
            <a:fillRect/>
          </a:stretch>
        </p:blipFill>
        <p:spPr bwMode="auto">
          <a:xfrm>
            <a:off x="4996280" y="3724494"/>
            <a:ext cx="2251075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66"/>
          <a:stretch>
            <a:fillRect/>
          </a:stretch>
        </p:blipFill>
        <p:spPr bwMode="auto">
          <a:xfrm>
            <a:off x="7999496" y="3837206"/>
            <a:ext cx="3275013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522195" y="216370"/>
            <a:ext cx="11365005" cy="553998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sz="3000" b="1" dirty="0" smtClean="0"/>
              <a:t>« Whip » à </a:t>
            </a:r>
            <a:r>
              <a:rPr lang="fr-FR" sz="3000" b="1" dirty="0" err="1" smtClean="0"/>
              <a:t>P</a:t>
            </a:r>
            <a:r>
              <a:rPr lang="fr-FR" sz="3000" b="1" baseline="-25000" dirty="0" err="1" smtClean="0"/>
              <a:t>alim</a:t>
            </a:r>
            <a:r>
              <a:rPr lang="fr-FR" sz="3000" b="1" dirty="0" smtClean="0"/>
              <a:t>=2.5 </a:t>
            </a:r>
            <a:r>
              <a:rPr lang="fr-FR" sz="3000" b="1" dirty="0"/>
              <a:t>bar </a:t>
            </a:r>
            <a:r>
              <a:rPr lang="fr-FR" sz="3000" b="1" dirty="0" smtClean="0"/>
              <a:t>et </a:t>
            </a:r>
            <a:r>
              <a:rPr lang="fr-FR" sz="3000" b="1" dirty="0"/>
              <a:t>52 </a:t>
            </a:r>
            <a:r>
              <a:rPr lang="fr-FR" sz="3000" b="1" dirty="0" err="1"/>
              <a:t>krpm</a:t>
            </a:r>
            <a:endParaRPr lang="fr-FR" sz="3000" b="1" dirty="0"/>
          </a:p>
        </p:txBody>
      </p:sp>
      <p:sp>
        <p:nvSpPr>
          <p:cNvPr id="7" name="ZoneTexte 6"/>
          <p:cNvSpPr txBox="1">
            <a:spLocks noChangeArrowheads="1"/>
          </p:cNvSpPr>
          <p:nvPr/>
        </p:nvSpPr>
        <p:spPr bwMode="auto">
          <a:xfrm>
            <a:off x="1747630" y="6152064"/>
            <a:ext cx="6349624" cy="369332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b="1" dirty="0">
                <a:solidFill>
                  <a:schemeClr val="bg1"/>
                </a:solidFill>
              </a:rPr>
              <a:t>I</a:t>
            </a:r>
            <a:r>
              <a:rPr lang="fr-FR" b="1" dirty="0" smtClean="0">
                <a:solidFill>
                  <a:schemeClr val="bg1"/>
                </a:solidFill>
              </a:rPr>
              <a:t>mpact très rapide qui endommage le rotor et le palier!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8" name="ZoneTexte 1"/>
          <p:cNvSpPr txBox="1">
            <a:spLocks noChangeArrowheads="1"/>
          </p:cNvSpPr>
          <p:nvPr/>
        </p:nvSpPr>
        <p:spPr bwMode="auto">
          <a:xfrm>
            <a:off x="3122613" y="1052513"/>
            <a:ext cx="1174750" cy="4619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sz="1200"/>
              <a:t>Rotation</a:t>
            </a:r>
          </a:p>
          <a:p>
            <a:pPr eaLnBrk="1" hangingPunct="1"/>
            <a:r>
              <a:rPr lang="fr-FR" sz="1200"/>
              <a:t>frequency [Hz]</a:t>
            </a:r>
          </a:p>
        </p:txBody>
      </p:sp>
      <p:sp>
        <p:nvSpPr>
          <p:cNvPr id="9" name="ZoneTexte 2"/>
          <p:cNvSpPr txBox="1">
            <a:spLocks noChangeArrowheads="1"/>
          </p:cNvSpPr>
          <p:nvPr/>
        </p:nvSpPr>
        <p:spPr bwMode="auto">
          <a:xfrm>
            <a:off x="2989680" y="3232369"/>
            <a:ext cx="1816100" cy="2762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sz="1200"/>
              <a:t>Response frequency [Hz]</a:t>
            </a:r>
          </a:p>
        </p:txBody>
      </p:sp>
      <p:sp>
        <p:nvSpPr>
          <p:cNvPr id="10" name="ZoneTexte 3"/>
          <p:cNvSpPr txBox="1">
            <a:spLocks noChangeArrowheads="1"/>
          </p:cNvSpPr>
          <p:nvPr/>
        </p:nvSpPr>
        <p:spPr bwMode="auto">
          <a:xfrm>
            <a:off x="8539246" y="3881656"/>
            <a:ext cx="2160588" cy="3000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sz="1000" dirty="0"/>
              <a:t>(</a:t>
            </a:r>
            <a:r>
              <a:rPr lang="fr-FR" sz="1000" b="1" dirty="0" err="1"/>
              <a:t>Very</a:t>
            </a:r>
            <a:r>
              <a:rPr lang="fr-FR" sz="1000" b="1" dirty="0"/>
              <a:t>) </a:t>
            </a:r>
            <a:r>
              <a:rPr lang="fr-FR" sz="1000" b="1" dirty="0" err="1"/>
              <a:t>localized</a:t>
            </a:r>
            <a:r>
              <a:rPr lang="fr-FR" sz="1000" b="1" dirty="0"/>
              <a:t> wear of 5µm  </a:t>
            </a:r>
            <a:r>
              <a:rPr lang="fr-FR" sz="1000" b="1" dirty="0" err="1"/>
              <a:t>depth</a:t>
            </a:r>
            <a:endParaRPr lang="fr-FR" sz="1000" b="1" dirty="0"/>
          </a:p>
        </p:txBody>
      </p:sp>
      <p:sp>
        <p:nvSpPr>
          <p:cNvPr id="11" name="Line 14"/>
          <p:cNvSpPr>
            <a:spLocks noChangeShapeType="1"/>
          </p:cNvSpPr>
          <p:nvPr/>
        </p:nvSpPr>
        <p:spPr bwMode="auto">
          <a:xfrm flipV="1">
            <a:off x="3924300" y="2276475"/>
            <a:ext cx="2232025" cy="792163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2" name="Line 15"/>
          <p:cNvSpPr>
            <a:spLocks noChangeShapeType="1"/>
          </p:cNvSpPr>
          <p:nvPr/>
        </p:nvSpPr>
        <p:spPr bwMode="auto">
          <a:xfrm flipV="1">
            <a:off x="4116388" y="1772522"/>
            <a:ext cx="1368425" cy="10795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3" name="Text Box 16"/>
          <p:cNvSpPr txBox="1">
            <a:spLocks noChangeArrowheads="1"/>
          </p:cNvSpPr>
          <p:nvPr/>
        </p:nvSpPr>
        <p:spPr bwMode="auto">
          <a:xfrm>
            <a:off x="6207125" y="1909763"/>
            <a:ext cx="463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b="1">
                <a:solidFill>
                  <a:srgbClr val="0000FF"/>
                </a:solidFill>
                <a:cs typeface="Arial" panose="020B0604020202020204" pitchFamily="34" charset="0"/>
              </a:rPr>
              <a:t>1X</a:t>
            </a:r>
            <a:endParaRPr lang="el-GR" b="1">
              <a:solidFill>
                <a:srgbClr val="0000FF"/>
              </a:solidFill>
              <a:cs typeface="Arial" panose="020B0604020202020204" pitchFamily="34" charset="0"/>
            </a:endParaRPr>
          </a:p>
        </p:txBody>
      </p:sp>
      <p:sp>
        <p:nvSpPr>
          <p:cNvPr id="14" name="Text Box 17"/>
          <p:cNvSpPr txBox="1">
            <a:spLocks noChangeArrowheads="1"/>
          </p:cNvSpPr>
          <p:nvPr/>
        </p:nvSpPr>
        <p:spPr bwMode="auto">
          <a:xfrm>
            <a:off x="4522788" y="1477963"/>
            <a:ext cx="787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b="1">
                <a:solidFill>
                  <a:srgbClr val="FF0000"/>
                </a:solidFill>
              </a:rPr>
              <a:t>&lt;0.5X</a:t>
            </a:r>
          </a:p>
        </p:txBody>
      </p:sp>
    </p:spTree>
    <p:extLst>
      <p:ext uri="{BB962C8B-B14F-4D97-AF65-F5344CB8AC3E}">
        <p14:creationId xmlns:p14="http://schemas.microsoft.com/office/powerpoint/2010/main" val="22321821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733775" y="489102"/>
            <a:ext cx="6361037" cy="553998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fr-FR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Paliers </a:t>
            </a:r>
            <a:r>
              <a:rPr lang="fr-FR" sz="3000" b="1" dirty="0">
                <a:latin typeface="Arial" panose="020B0604020202020204" pitchFamily="34" charset="0"/>
                <a:cs typeface="Arial" panose="020B0604020202020204" pitchFamily="34" charset="0"/>
              </a:rPr>
              <a:t>aérodynamiques à feuilles</a:t>
            </a:r>
            <a:endParaRPr lang="fr-FR" sz="3000" dirty="0"/>
          </a:p>
        </p:txBody>
      </p:sp>
      <p:pic>
        <p:nvPicPr>
          <p:cNvPr id="12" name="Image 2974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589" y="2358190"/>
            <a:ext cx="5724525" cy="334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2"/>
          <p:cNvGrpSpPr>
            <a:grpSpLocks noChangeAspect="1"/>
          </p:cNvGrpSpPr>
          <p:nvPr/>
        </p:nvGrpSpPr>
        <p:grpSpPr bwMode="auto">
          <a:xfrm>
            <a:off x="7914940" y="2540752"/>
            <a:ext cx="2784475" cy="2978150"/>
            <a:chOff x="1087" y="756"/>
            <a:chExt cx="2347" cy="2510"/>
          </a:xfrm>
        </p:grpSpPr>
        <p:pic>
          <p:nvPicPr>
            <p:cNvPr id="14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7" y="889"/>
              <a:ext cx="1989" cy="19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" name="Line 4"/>
            <p:cNvSpPr>
              <a:spLocks noChangeShapeType="1"/>
            </p:cNvSpPr>
            <p:nvPr/>
          </p:nvSpPr>
          <p:spPr bwMode="auto">
            <a:xfrm>
              <a:off x="2088" y="1890"/>
              <a:ext cx="6" cy="133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6" name="Line 5"/>
            <p:cNvSpPr>
              <a:spLocks noChangeShapeType="1"/>
            </p:cNvSpPr>
            <p:nvPr/>
          </p:nvSpPr>
          <p:spPr bwMode="auto">
            <a:xfrm>
              <a:off x="2088" y="1890"/>
              <a:ext cx="1338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7" name="Text Box 6"/>
            <p:cNvSpPr txBox="1">
              <a:spLocks noChangeArrowheads="1"/>
            </p:cNvSpPr>
            <p:nvPr/>
          </p:nvSpPr>
          <p:spPr bwMode="auto">
            <a:xfrm>
              <a:off x="1910" y="3035"/>
              <a:ext cx="2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X</a:t>
              </a:r>
            </a:p>
          </p:txBody>
        </p:sp>
        <p:sp>
          <p:nvSpPr>
            <p:cNvPr id="18" name="Text Box 7"/>
            <p:cNvSpPr txBox="1">
              <a:spLocks noChangeArrowheads="1"/>
            </p:cNvSpPr>
            <p:nvPr/>
          </p:nvSpPr>
          <p:spPr bwMode="auto">
            <a:xfrm>
              <a:off x="3222" y="1863"/>
              <a:ext cx="2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Y</a:t>
              </a:r>
            </a:p>
          </p:txBody>
        </p:sp>
        <p:sp>
          <p:nvSpPr>
            <p:cNvPr id="27" name="Arc 8"/>
            <p:cNvSpPr>
              <a:spLocks/>
            </p:cNvSpPr>
            <p:nvPr/>
          </p:nvSpPr>
          <p:spPr bwMode="auto">
            <a:xfrm rot="14638" flipV="1">
              <a:off x="2086" y="2491"/>
              <a:ext cx="400" cy="210"/>
            </a:xfrm>
            <a:custGeom>
              <a:avLst/>
              <a:gdLst>
                <a:gd name="T0" fmla="*/ 0 w 19179"/>
                <a:gd name="T1" fmla="*/ 0 h 21585"/>
                <a:gd name="T2" fmla="*/ 0 w 19179"/>
                <a:gd name="T3" fmla="*/ 0 h 21585"/>
                <a:gd name="T4" fmla="*/ 0 w 19179"/>
                <a:gd name="T5" fmla="*/ 0 h 2158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179" h="21585" fill="none" extrusionOk="0">
                  <a:moveTo>
                    <a:pt x="807" y="0"/>
                  </a:moveTo>
                  <a:cubicBezTo>
                    <a:pt x="8582" y="291"/>
                    <a:pt x="15600" y="4740"/>
                    <a:pt x="19179" y="11648"/>
                  </a:cubicBezTo>
                </a:path>
                <a:path w="19179" h="21585" stroke="0" extrusionOk="0">
                  <a:moveTo>
                    <a:pt x="807" y="0"/>
                  </a:moveTo>
                  <a:cubicBezTo>
                    <a:pt x="8582" y="291"/>
                    <a:pt x="15600" y="4740"/>
                    <a:pt x="19179" y="11648"/>
                  </a:cubicBezTo>
                  <a:lnTo>
                    <a:pt x="0" y="21585"/>
                  </a:lnTo>
                  <a:lnTo>
                    <a:pt x="807" y="0"/>
                  </a:lnTo>
                  <a:close/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28" name="Text Box 9"/>
            <p:cNvSpPr txBox="1">
              <a:spLocks noChangeArrowheads="1"/>
            </p:cNvSpPr>
            <p:nvPr/>
          </p:nvSpPr>
          <p:spPr bwMode="auto">
            <a:xfrm>
              <a:off x="2234" y="2591"/>
              <a:ext cx="329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x, </a:t>
              </a:r>
              <a:r>
                <a:rPr kumimoji="0" lang="el-GR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θ</a:t>
              </a:r>
            </a:p>
          </p:txBody>
        </p:sp>
        <p:sp>
          <p:nvSpPr>
            <p:cNvPr id="29" name="Line 10"/>
            <p:cNvSpPr>
              <a:spLocks noChangeShapeType="1"/>
            </p:cNvSpPr>
            <p:nvPr/>
          </p:nvSpPr>
          <p:spPr bwMode="auto">
            <a:xfrm flipV="1">
              <a:off x="2082" y="756"/>
              <a:ext cx="0" cy="11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30" name="Text Box 11"/>
            <p:cNvSpPr txBox="1">
              <a:spLocks noChangeArrowheads="1"/>
            </p:cNvSpPr>
            <p:nvPr/>
          </p:nvSpPr>
          <p:spPr bwMode="auto">
            <a:xfrm>
              <a:off x="2042" y="857"/>
              <a:ext cx="40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θ</a:t>
              </a:r>
              <a:r>
                <a:rPr kumimoji="0" lang="fr-FR" sz="1800" b="0" i="0" u="none" strike="noStrike" kern="0" cap="none" spc="0" normalizeH="0" baseline="-2500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soud</a:t>
              </a:r>
              <a:endParaRPr kumimoji="0" lang="fr-FR" sz="18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31" name="Oval 12"/>
            <p:cNvSpPr>
              <a:spLocks noChangeArrowheads="1"/>
            </p:cNvSpPr>
            <p:nvPr/>
          </p:nvSpPr>
          <p:spPr bwMode="auto">
            <a:xfrm>
              <a:off x="2046" y="2646"/>
              <a:ext cx="90" cy="8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32" name="Oval 13"/>
            <p:cNvSpPr>
              <a:spLocks noChangeArrowheads="1"/>
            </p:cNvSpPr>
            <p:nvPr/>
          </p:nvSpPr>
          <p:spPr bwMode="auto">
            <a:xfrm>
              <a:off x="2064" y="2658"/>
              <a:ext cx="56" cy="56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33" name="Text Box 14"/>
            <p:cNvSpPr txBox="1">
              <a:spLocks noChangeArrowheads="1"/>
            </p:cNvSpPr>
            <p:nvPr/>
          </p:nvSpPr>
          <p:spPr bwMode="auto">
            <a:xfrm>
              <a:off x="1908" y="2601"/>
              <a:ext cx="18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z</a:t>
              </a:r>
              <a:endParaRPr kumimoji="0" lang="el-G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Oval 15"/>
            <p:cNvSpPr>
              <a:spLocks noChangeArrowheads="1"/>
            </p:cNvSpPr>
            <p:nvPr/>
          </p:nvSpPr>
          <p:spPr bwMode="auto">
            <a:xfrm>
              <a:off x="2046" y="1854"/>
              <a:ext cx="90" cy="9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35" name="Oval 16"/>
            <p:cNvSpPr>
              <a:spLocks noChangeArrowheads="1"/>
            </p:cNvSpPr>
            <p:nvPr/>
          </p:nvSpPr>
          <p:spPr bwMode="auto">
            <a:xfrm>
              <a:off x="2064" y="1872"/>
              <a:ext cx="56" cy="56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36" name="Text Box 17"/>
            <p:cNvSpPr txBox="1">
              <a:spLocks noChangeArrowheads="1"/>
            </p:cNvSpPr>
            <p:nvPr/>
          </p:nvSpPr>
          <p:spPr bwMode="auto">
            <a:xfrm>
              <a:off x="1870" y="1783"/>
              <a:ext cx="2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Z</a:t>
              </a:r>
              <a:endParaRPr kumimoji="0" lang="el-G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62884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fld id="{1BB2EDB5-3815-4528-BB43-1EA87D2C701D}" type="slidenum">
              <a:rPr lang="fr-FR"/>
              <a:pPr/>
              <a:t>12</a:t>
            </a:fld>
            <a:endParaRPr lang="fr-FR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300789" y="274638"/>
            <a:ext cx="11574379" cy="11430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Présentation du 7.12.2010: illustration du comportement fortement non-linéaire du PAF</a:t>
            </a:r>
            <a:endParaRPr lang="fr-FR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1514307" y="4029356"/>
            <a:ext cx="9073482" cy="2465242"/>
            <a:chOff x="0" y="1480"/>
            <a:chExt cx="5760" cy="1087"/>
          </a:xfrm>
        </p:grpSpPr>
        <p:pic>
          <p:nvPicPr>
            <p:cNvPr id="5" name="Picture 15" descr="Fi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480"/>
              <a:ext cx="1927" cy="108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16" descr="Fi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7" y="1480"/>
              <a:ext cx="1927" cy="108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17" descr="Fi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33" y="1480"/>
              <a:ext cx="1927" cy="108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 Box 18"/>
            <p:cNvSpPr txBox="1">
              <a:spLocks noChangeArrowheads="1"/>
            </p:cNvSpPr>
            <p:nvPr/>
          </p:nvSpPr>
          <p:spPr bwMode="auto">
            <a:xfrm>
              <a:off x="0" y="1481"/>
              <a:ext cx="109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fr-FR" sz="1600">
                  <a:latin typeface="Times New Roman" panose="02020603050405020304" pitchFamily="18" charset="0"/>
                  <a:ea typeface="MS PGothic" panose="020B0600070205080204" pitchFamily="34" charset="-128"/>
                </a:rPr>
                <a:t>W=10N, 570Hz</a:t>
              </a:r>
            </a:p>
          </p:txBody>
        </p:sp>
        <p:sp>
          <p:nvSpPr>
            <p:cNvPr id="9" name="Text Box 19"/>
            <p:cNvSpPr txBox="1">
              <a:spLocks noChangeArrowheads="1"/>
            </p:cNvSpPr>
            <p:nvPr/>
          </p:nvSpPr>
          <p:spPr bwMode="auto">
            <a:xfrm>
              <a:off x="1927" y="1481"/>
              <a:ext cx="109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fr-FR" sz="1600">
                  <a:latin typeface="Times New Roman" panose="02020603050405020304" pitchFamily="18" charset="0"/>
                  <a:ea typeface="MS PGothic" panose="020B0600070205080204" pitchFamily="34" charset="-128"/>
                </a:rPr>
                <a:t>W=30N, 570Hz</a:t>
              </a:r>
            </a:p>
          </p:txBody>
        </p:sp>
        <p:sp>
          <p:nvSpPr>
            <p:cNvPr id="10" name="Text Box 20"/>
            <p:cNvSpPr txBox="1">
              <a:spLocks noChangeArrowheads="1"/>
            </p:cNvSpPr>
            <p:nvPr/>
          </p:nvSpPr>
          <p:spPr bwMode="auto">
            <a:xfrm>
              <a:off x="3833" y="1481"/>
              <a:ext cx="109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fr-FR" sz="1600">
                  <a:latin typeface="Times New Roman" panose="02020603050405020304" pitchFamily="18" charset="0"/>
                  <a:ea typeface="MS PGothic" panose="020B0600070205080204" pitchFamily="34" charset="-128"/>
                </a:rPr>
                <a:t>W=50N, 570Hz</a:t>
              </a:r>
            </a:p>
          </p:txBody>
        </p:sp>
      </p:grpSp>
      <p:sp>
        <p:nvSpPr>
          <p:cNvPr id="11" name="Text Box 24"/>
          <p:cNvSpPr txBox="1">
            <a:spLocks noChangeArrowheads="1"/>
          </p:cNvSpPr>
          <p:nvPr/>
        </p:nvSpPr>
        <p:spPr bwMode="auto">
          <a:xfrm>
            <a:off x="388406" y="2094997"/>
            <a:ext cx="616479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30000"/>
              </a:spcBef>
            </a:pPr>
            <a:r>
              <a:rPr lang="en-GB" sz="1600" b="1" dirty="0">
                <a:solidFill>
                  <a:srgbClr val="C00000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Peculiar behaviour of non linear systems:</a:t>
            </a:r>
          </a:p>
          <a:p>
            <a:pPr algn="just">
              <a:lnSpc>
                <a:spcPct val="90000"/>
              </a:lnSpc>
              <a:spcBef>
                <a:spcPct val="30000"/>
              </a:spcBef>
            </a:pPr>
            <a:r>
              <a:rPr lang="en-GB" sz="1600" dirty="0">
                <a:latin typeface="Times New Roman" panose="02020603050405020304" pitchFamily="18" charset="0"/>
                <a:ea typeface="MS PGothic" panose="020B0600070205080204" pitchFamily="34" charset="-128"/>
              </a:rPr>
              <a:t>For high dynamic displacements the FB can generate self induced </a:t>
            </a:r>
            <a:endParaRPr lang="en-GB" sz="1600" dirty="0" smtClean="0">
              <a:latin typeface="Times New Roman" panose="02020603050405020304" pitchFamily="18" charset="0"/>
              <a:ea typeface="MS PGothic" panose="020B0600070205080204" pitchFamily="34" charset="-128"/>
            </a:endParaRPr>
          </a:p>
          <a:p>
            <a:pPr algn="just">
              <a:lnSpc>
                <a:spcPct val="90000"/>
              </a:lnSpc>
              <a:spcBef>
                <a:spcPct val="30000"/>
              </a:spcBef>
            </a:pPr>
            <a:r>
              <a:rPr lang="en-GB" sz="1600" dirty="0" smtClean="0">
                <a:latin typeface="Times New Roman" panose="02020603050405020304" pitchFamily="18" charset="0"/>
                <a:ea typeface="MS PGothic" panose="020B0600070205080204" pitchFamily="34" charset="-128"/>
              </a:rPr>
              <a:t>vibrations </a:t>
            </a:r>
            <a:r>
              <a:rPr lang="en-GB" sz="1600" dirty="0">
                <a:latin typeface="Times New Roman" panose="02020603050405020304" pitchFamily="18" charset="0"/>
                <a:ea typeface="MS PGothic" panose="020B0600070205080204" pitchFamily="34" charset="-128"/>
              </a:rPr>
              <a:t>for working conditions where small dynamic displacements </a:t>
            </a:r>
            <a:endParaRPr lang="en-GB" sz="1600" dirty="0" smtClean="0">
              <a:latin typeface="Times New Roman" panose="02020603050405020304" pitchFamily="18" charset="0"/>
              <a:ea typeface="MS PGothic" panose="020B0600070205080204" pitchFamily="34" charset="-128"/>
            </a:endParaRPr>
          </a:p>
          <a:p>
            <a:pPr algn="just">
              <a:lnSpc>
                <a:spcPct val="90000"/>
              </a:lnSpc>
              <a:spcBef>
                <a:spcPct val="30000"/>
              </a:spcBef>
            </a:pPr>
            <a:r>
              <a:rPr lang="en-GB" sz="1600" dirty="0" smtClean="0">
                <a:latin typeface="Times New Roman" panose="02020603050405020304" pitchFamily="18" charset="0"/>
                <a:ea typeface="MS PGothic" panose="020B0600070205080204" pitchFamily="34" charset="-128"/>
              </a:rPr>
              <a:t>triggered </a:t>
            </a:r>
            <a:r>
              <a:rPr lang="en-GB" sz="1600" dirty="0">
                <a:latin typeface="Times New Roman" panose="02020603050405020304" pitchFamily="18" charset="0"/>
                <a:ea typeface="MS PGothic" panose="020B0600070205080204" pitchFamily="34" charset="-128"/>
              </a:rPr>
              <a:t>no instability!</a:t>
            </a:r>
          </a:p>
        </p:txBody>
      </p:sp>
      <p:pic>
        <p:nvPicPr>
          <p:cNvPr id="4099" name="Picture 3" descr="DSC02328"/>
          <p:cNvPicPr>
            <a:picLocks noChangeAspect="1" noChangeArrowheads="1"/>
          </p:cNvPicPr>
          <p:nvPr/>
        </p:nvPicPr>
        <p:blipFill>
          <a:blip r:embed="rId5" cstate="print">
            <a:lum bright="30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8" t="2455" r="21107" b="17052"/>
          <a:stretch>
            <a:fillRect/>
          </a:stretch>
        </p:blipFill>
        <p:spPr bwMode="auto">
          <a:xfrm>
            <a:off x="7062925" y="1583040"/>
            <a:ext cx="2109676" cy="1809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65112" y="1583040"/>
            <a:ext cx="2401485" cy="1809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982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310" y="2121631"/>
            <a:ext cx="6643688" cy="3655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Connecteur droit 2"/>
          <p:cNvCxnSpPr/>
          <p:nvPr/>
        </p:nvCxnSpPr>
        <p:spPr>
          <a:xfrm>
            <a:off x="2378242" y="4201193"/>
            <a:ext cx="2663825" cy="0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dashDot"/>
          </a:ln>
          <a:effectLst/>
        </p:spPr>
      </p:cxnSp>
      <p:sp>
        <p:nvSpPr>
          <p:cNvPr id="4" name="Ellipse 3"/>
          <p:cNvSpPr/>
          <p:nvPr/>
        </p:nvSpPr>
        <p:spPr>
          <a:xfrm>
            <a:off x="2316330" y="3561431"/>
            <a:ext cx="1231900" cy="123190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5" name="Ellipse 4"/>
          <p:cNvSpPr/>
          <p:nvPr/>
        </p:nvSpPr>
        <p:spPr>
          <a:xfrm>
            <a:off x="3907005" y="3578893"/>
            <a:ext cx="1233487" cy="123190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6" name="ZoneTexte 4"/>
          <p:cNvSpPr txBox="1">
            <a:spLocks noChangeArrowheads="1"/>
          </p:cNvSpPr>
          <p:nvPr/>
        </p:nvSpPr>
        <p:spPr bwMode="auto">
          <a:xfrm>
            <a:off x="1463555" y="804851"/>
            <a:ext cx="8933856" cy="553998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Modification du banc rotor rigide sur palier à air</a:t>
            </a:r>
          </a:p>
        </p:txBody>
      </p:sp>
      <p:cxnSp>
        <p:nvCxnSpPr>
          <p:cNvPr id="7" name="Connecteur droit 6"/>
          <p:cNvCxnSpPr>
            <a:stCxn id="4" idx="4"/>
          </p:cNvCxnSpPr>
          <p:nvPr/>
        </p:nvCxnSpPr>
        <p:spPr>
          <a:xfrm>
            <a:off x="2932280" y="4793331"/>
            <a:ext cx="517525" cy="1084262"/>
          </a:xfrm>
          <a:prstGeom prst="line">
            <a:avLst/>
          </a:prstGeom>
          <a:noFill/>
          <a:ln w="9525" cap="flat" cmpd="sng" algn="ctr">
            <a:solidFill>
              <a:srgbClr val="FF0000"/>
            </a:solidFill>
            <a:prstDash val="solid"/>
          </a:ln>
          <a:effectLst/>
        </p:spPr>
      </p:cxnSp>
      <p:cxnSp>
        <p:nvCxnSpPr>
          <p:cNvPr id="8" name="Connecteur droit 7"/>
          <p:cNvCxnSpPr/>
          <p:nvPr/>
        </p:nvCxnSpPr>
        <p:spPr>
          <a:xfrm flipH="1">
            <a:off x="3907005" y="4867943"/>
            <a:ext cx="615950" cy="1009650"/>
          </a:xfrm>
          <a:prstGeom prst="line">
            <a:avLst/>
          </a:prstGeom>
          <a:noFill/>
          <a:ln w="9525" cap="flat" cmpd="sng" algn="ctr">
            <a:solidFill>
              <a:srgbClr val="FF0000"/>
            </a:solidFill>
            <a:prstDash val="solid"/>
          </a:ln>
          <a:effectLst/>
        </p:spPr>
      </p:cxnSp>
      <p:sp>
        <p:nvSpPr>
          <p:cNvPr id="9" name="ZoneTexte 9"/>
          <p:cNvSpPr txBox="1">
            <a:spLocks noChangeArrowheads="1"/>
          </p:cNvSpPr>
          <p:nvPr/>
        </p:nvSpPr>
        <p:spPr bwMode="auto">
          <a:xfrm>
            <a:off x="2957680" y="5980781"/>
            <a:ext cx="199285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b="1" kern="0" dirty="0" smtClean="0">
                <a:solidFill>
                  <a:srgbClr val="000000"/>
                </a:solidFill>
              </a:rPr>
              <a:t>Paliers à feuilles</a:t>
            </a:r>
            <a:endParaRPr kumimoji="0" lang="fr-FR" sz="18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pic>
        <p:nvPicPr>
          <p:cNvPr id="11" name="Image 10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2" t="3064" r="1473" b="3974"/>
          <a:stretch/>
        </p:blipFill>
        <p:spPr bwMode="auto">
          <a:xfrm>
            <a:off x="7346576" y="2121632"/>
            <a:ext cx="4408279" cy="369468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77752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33712"/>
            <a:ext cx="5706016" cy="615761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2297569" y="143892"/>
            <a:ext cx="7881148" cy="461665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Réponses au </a:t>
            </a:r>
            <a:r>
              <a:rPr lang="fr-FR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balourd,vitesse</a:t>
            </a:r>
            <a:r>
              <a:rPr lang="fr-F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maximale 75,6 </a:t>
            </a:r>
            <a:r>
              <a:rPr lang="fr-FR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krpm</a:t>
            </a:r>
            <a:endParaRPr lang="fr-F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9648" y="1997242"/>
            <a:ext cx="4680744" cy="4693948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7799373" y="1371600"/>
            <a:ext cx="2890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latin typeface="Arial" panose="020B0604020202020204" pitchFamily="34" charset="0"/>
                <a:cs typeface="Arial" panose="020B0604020202020204" pitchFamily="34" charset="0"/>
              </a:rPr>
              <a:t>Amplitudes crête-à-crête</a:t>
            </a: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46400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E20FC9B-F301-47EA-9EDF-4CEE56B8AF47}" type="slidenum">
              <a:rPr lang="fr-FR"/>
              <a:pPr/>
              <a:t>15</a:t>
            </a:fld>
            <a:endParaRPr lang="fr-FR"/>
          </a:p>
        </p:txBody>
      </p:sp>
      <p:sp>
        <p:nvSpPr>
          <p:cNvPr id="3" name="ZoneTexte 1"/>
          <p:cNvSpPr txBox="1">
            <a:spLocks noChangeArrowheads="1"/>
          </p:cNvSpPr>
          <p:nvPr/>
        </p:nvSpPr>
        <p:spPr bwMode="auto">
          <a:xfrm>
            <a:off x="1931539" y="476541"/>
            <a:ext cx="8154797" cy="553998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fr-FR" sz="3000" b="1" dirty="0">
                <a:latin typeface="Arial" panose="020B0604020202020204" pitchFamily="34" charset="0"/>
                <a:cs typeface="Arial" panose="020B0604020202020204" pitchFamily="34" charset="0"/>
              </a:rPr>
              <a:t>Butées et paliers aérodynamiques rainurés </a:t>
            </a:r>
          </a:p>
        </p:txBody>
      </p:sp>
      <p:sp>
        <p:nvSpPr>
          <p:cNvPr id="4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fr-FR"/>
          </a:p>
        </p:txBody>
      </p:sp>
      <p:sp>
        <p:nvSpPr>
          <p:cNvPr id="5" name="ZoneTexte 12"/>
          <p:cNvSpPr txBox="1">
            <a:spLocks noChangeArrowheads="1"/>
          </p:cNvSpPr>
          <p:nvPr/>
        </p:nvSpPr>
        <p:spPr bwMode="auto">
          <a:xfrm>
            <a:off x="395288" y="5040816"/>
            <a:ext cx="11227301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fr-FR" sz="1600" b="1" dirty="0">
                <a:latin typeface="Arial" panose="020B0604020202020204" pitchFamily="34" charset="0"/>
                <a:cs typeface="Arial" panose="020B0604020202020204" pitchFamily="34" charset="0"/>
              </a:rPr>
              <a:t>L’effet de pompage dû à l’inclinaison en spirale des rainures par rapport à la vitesse de rotation permet d’augmenter la capacité portante et la raideur</a:t>
            </a:r>
          </a:p>
        </p:txBody>
      </p:sp>
      <p:grpSp>
        <p:nvGrpSpPr>
          <p:cNvPr id="6" name="Group 25"/>
          <p:cNvGrpSpPr>
            <a:grpSpLocks/>
          </p:cNvGrpSpPr>
          <p:nvPr/>
        </p:nvGrpSpPr>
        <p:grpSpPr bwMode="auto">
          <a:xfrm>
            <a:off x="3401429" y="1725031"/>
            <a:ext cx="2895600" cy="2519363"/>
            <a:chOff x="930" y="1026"/>
            <a:chExt cx="1824" cy="1587"/>
          </a:xfrm>
        </p:grpSpPr>
        <p:pic>
          <p:nvPicPr>
            <p:cNvPr id="7" name="Picture 4" descr="butée avec encoches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048" t="28586" r="27100" b="28291"/>
            <a:stretch>
              <a:fillRect/>
            </a:stretch>
          </p:blipFill>
          <p:spPr bwMode="auto">
            <a:xfrm>
              <a:off x="930" y="1344"/>
              <a:ext cx="1824" cy="1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Line 11"/>
            <p:cNvSpPr>
              <a:spLocks noChangeShapeType="1"/>
            </p:cNvSpPr>
            <p:nvPr/>
          </p:nvSpPr>
          <p:spPr bwMode="auto">
            <a:xfrm>
              <a:off x="1837" y="1026"/>
              <a:ext cx="0" cy="859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" name="Text Box 10"/>
            <p:cNvSpPr txBox="1">
              <a:spLocks noChangeArrowheads="1"/>
            </p:cNvSpPr>
            <p:nvPr/>
          </p:nvSpPr>
          <p:spPr bwMode="auto">
            <a:xfrm>
              <a:off x="1882" y="1071"/>
              <a:ext cx="190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fr-FR" b="1" i="1">
                  <a:solidFill>
                    <a:srgbClr val="FF0000"/>
                  </a:solidFill>
                  <a:cs typeface="Times New Roman" panose="02020603050405020304" pitchFamily="18" charset="0"/>
                </a:rPr>
                <a:t>W</a:t>
              </a:r>
              <a:endParaRPr lang="fr-FR" b="1">
                <a:solidFill>
                  <a:srgbClr val="FF0000"/>
                </a:solidFill>
              </a:endParaRPr>
            </a:p>
          </p:txBody>
        </p:sp>
        <p:sp>
          <p:nvSpPr>
            <p:cNvPr id="10" name="Line 13"/>
            <p:cNvSpPr>
              <a:spLocks noChangeShapeType="1"/>
            </p:cNvSpPr>
            <p:nvPr/>
          </p:nvSpPr>
          <p:spPr bwMode="auto">
            <a:xfrm>
              <a:off x="1723" y="2444"/>
              <a:ext cx="216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" name="Text Box 12"/>
            <p:cNvSpPr txBox="1">
              <a:spLocks noChangeArrowheads="1"/>
            </p:cNvSpPr>
            <p:nvPr/>
          </p:nvSpPr>
          <p:spPr bwMode="auto">
            <a:xfrm>
              <a:off x="1956" y="2449"/>
              <a:ext cx="216" cy="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fr-FR" b="1" i="1">
                  <a:solidFill>
                    <a:srgbClr val="FF0000"/>
                  </a:solidFill>
                  <a:cs typeface="Times New Roman" panose="02020603050405020304" pitchFamily="18" charset="0"/>
                </a:rPr>
                <a:t>Ω</a:t>
              </a:r>
              <a:endParaRPr lang="fr-FR" b="1">
                <a:solidFill>
                  <a:srgbClr val="FF0000"/>
                </a:solidFill>
              </a:endParaRPr>
            </a:p>
          </p:txBody>
        </p:sp>
      </p:grpSp>
      <p:grpSp>
        <p:nvGrpSpPr>
          <p:cNvPr id="12" name="Group 26"/>
          <p:cNvGrpSpPr>
            <a:grpSpLocks/>
          </p:cNvGrpSpPr>
          <p:nvPr/>
        </p:nvGrpSpPr>
        <p:grpSpPr bwMode="auto">
          <a:xfrm>
            <a:off x="6784392" y="1831394"/>
            <a:ext cx="2297112" cy="2478087"/>
            <a:chOff x="3061" y="1093"/>
            <a:chExt cx="1447" cy="1561"/>
          </a:xfrm>
        </p:grpSpPr>
        <p:pic>
          <p:nvPicPr>
            <p:cNvPr id="13" name="Picture 3" descr="palier circulaire avec encoches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489" t="10904" r="24580" b="6189"/>
            <a:stretch>
              <a:fillRect/>
            </a:stretch>
          </p:blipFill>
          <p:spPr bwMode="auto">
            <a:xfrm>
              <a:off x="3061" y="1162"/>
              <a:ext cx="1447" cy="1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Line 11"/>
            <p:cNvSpPr>
              <a:spLocks noChangeShapeType="1"/>
            </p:cNvSpPr>
            <p:nvPr/>
          </p:nvSpPr>
          <p:spPr bwMode="auto">
            <a:xfrm>
              <a:off x="3470" y="1207"/>
              <a:ext cx="0" cy="542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5" name="Text Box 6"/>
            <p:cNvSpPr txBox="1">
              <a:spLocks noChangeArrowheads="1"/>
            </p:cNvSpPr>
            <p:nvPr/>
          </p:nvSpPr>
          <p:spPr bwMode="auto">
            <a:xfrm>
              <a:off x="3502" y="1093"/>
              <a:ext cx="254" cy="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fr-FR" b="1" i="1">
                  <a:solidFill>
                    <a:srgbClr val="FF0000"/>
                  </a:solidFill>
                  <a:cs typeface="Times New Roman" panose="02020603050405020304" pitchFamily="18" charset="0"/>
                </a:rPr>
                <a:t>W</a:t>
              </a:r>
              <a:endParaRPr lang="fr-FR" b="1">
                <a:solidFill>
                  <a:srgbClr val="FF0000"/>
                </a:solidFill>
              </a:endParaRPr>
            </a:p>
          </p:txBody>
        </p:sp>
        <p:sp>
          <p:nvSpPr>
            <p:cNvPr id="16" name="Line 9"/>
            <p:cNvSpPr>
              <a:spLocks noChangeShapeType="1"/>
            </p:cNvSpPr>
            <p:nvPr/>
          </p:nvSpPr>
          <p:spPr bwMode="auto">
            <a:xfrm flipV="1">
              <a:off x="3680" y="2373"/>
              <a:ext cx="79" cy="49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7" name="Text Box 7"/>
            <p:cNvSpPr txBox="1">
              <a:spLocks noChangeArrowheads="1"/>
            </p:cNvSpPr>
            <p:nvPr/>
          </p:nvSpPr>
          <p:spPr bwMode="auto">
            <a:xfrm>
              <a:off x="3721" y="2422"/>
              <a:ext cx="273" cy="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fr-FR" b="1" i="1">
                  <a:solidFill>
                    <a:srgbClr val="FF0000"/>
                  </a:solidFill>
                  <a:cs typeface="Times New Roman" panose="02020603050405020304" pitchFamily="18" charset="0"/>
                </a:rPr>
                <a:t>Ω</a:t>
              </a:r>
              <a:endParaRPr lang="fr-FR" b="1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077332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1714500" y="2838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1714500" y="39719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17" name="Rectangle 11"/>
          <p:cNvSpPr>
            <a:spLocks noChangeArrowheads="1"/>
          </p:cNvSpPr>
          <p:nvPr/>
        </p:nvSpPr>
        <p:spPr bwMode="auto">
          <a:xfrm>
            <a:off x="1714500" y="44862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1714500" y="23241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Times New Roman" panose="02020603050405020304" pitchFamily="18" charset="0"/>
              </a:rPr>
              <a:t>		</a:t>
            </a: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1714500" y="4076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pic>
        <p:nvPicPr>
          <p:cNvPr id="20" name="Image 48" descr="Partie2-2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3888" y="2501900"/>
            <a:ext cx="4464050" cy="370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Image 49" descr="Partie2-2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300" y="2646363"/>
            <a:ext cx="3784600" cy="170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 Box 24"/>
          <p:cNvSpPr txBox="1">
            <a:spLocks noChangeArrowheads="1"/>
          </p:cNvSpPr>
          <p:nvPr/>
        </p:nvSpPr>
        <p:spPr bwMode="auto">
          <a:xfrm>
            <a:off x="329882" y="429131"/>
            <a:ext cx="11214418" cy="1015663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3000" b="1" kern="0" dirty="0" smtClean="0">
                <a:solidFill>
                  <a:prstClr val="black"/>
                </a:solidFill>
              </a:rPr>
              <a:t>P</a:t>
            </a:r>
            <a:r>
              <a:rPr kumimoji="0" lang="fr-FR" sz="30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rototype</a:t>
            </a:r>
            <a:r>
              <a:rPr kumimoji="0" lang="fr-FR" sz="3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de broche d’usinage supportée par deux paliers et une double butée aérostatique</a:t>
            </a:r>
          </a:p>
        </p:txBody>
      </p:sp>
      <p:sp>
        <p:nvSpPr>
          <p:cNvPr id="23" name="Text Box 25"/>
          <p:cNvSpPr txBox="1">
            <a:spLocks noChangeArrowheads="1"/>
          </p:cNvSpPr>
          <p:nvPr/>
        </p:nvSpPr>
        <p:spPr bwMode="auto">
          <a:xfrm>
            <a:off x="6718300" y="5105400"/>
            <a:ext cx="4527201" cy="1015663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Belforte,-1 G., </a:t>
            </a:r>
            <a:r>
              <a:rPr kumimoji="0" lang="en-US" sz="12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Raparelli</a:t>
            </a: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, T., </a:t>
            </a:r>
            <a:r>
              <a:rPr kumimoji="0" lang="en-US" sz="12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Viktorov</a:t>
            </a: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, V., </a:t>
            </a:r>
            <a:r>
              <a:rPr kumimoji="0" lang="en-US" sz="12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Trivella</a:t>
            </a: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, A., 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Colombo, F., 2006, « An Experimental Study of High Speed 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Rotors Supported by Air Bearings; Test Rig and First 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Experimental Results”, Tribology International, Vol. 39, 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pp. 834-845.</a:t>
            </a:r>
            <a:r>
              <a:rPr kumimoji="0" lang="fr-FR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" name="Ellipse 1"/>
          <p:cNvSpPr/>
          <p:nvPr/>
        </p:nvSpPr>
        <p:spPr>
          <a:xfrm>
            <a:off x="3553097" y="3492954"/>
            <a:ext cx="1010194" cy="95794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/>
          <p:cNvSpPr/>
          <p:nvPr/>
        </p:nvSpPr>
        <p:spPr>
          <a:xfrm>
            <a:off x="2940594" y="3067229"/>
            <a:ext cx="865732" cy="8209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660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5" descr="CAO TPX comparé à TPH Vulcain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504950"/>
            <a:ext cx="6481763" cy="473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re 1"/>
          <p:cNvSpPr txBox="1">
            <a:spLocks/>
          </p:cNvSpPr>
          <p:nvPr/>
        </p:nvSpPr>
        <p:spPr bwMode="auto">
          <a:xfrm>
            <a:off x="252412" y="112713"/>
            <a:ext cx="11237746" cy="676275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000" b="1" kern="0" dirty="0" smtClean="0">
                <a:solidFill>
                  <a:srgbClr val="000000"/>
                </a:solidFill>
              </a:rPr>
              <a:t>Prototype </a:t>
            </a:r>
            <a:r>
              <a:rPr lang="en-US" sz="3000" b="1" kern="0" dirty="0" err="1" smtClean="0">
                <a:solidFill>
                  <a:srgbClr val="000000"/>
                </a:solidFill>
              </a:rPr>
              <a:t>turbopompe</a:t>
            </a:r>
            <a:r>
              <a:rPr lang="en-US" sz="3000" b="1" kern="0" dirty="0" smtClean="0">
                <a:solidFill>
                  <a:srgbClr val="000000"/>
                </a:solidFill>
              </a:rPr>
              <a:t> LH2</a:t>
            </a:r>
            <a:endParaRPr kumimoji="0" lang="en-US" sz="30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916238" y="6308725"/>
            <a:ext cx="5718175" cy="46166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Fayolle</a:t>
            </a: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, et al.  « Manufacturing and Testing of TPX LH2-Turbopump Prototype”, 46th AIAA/ASME/SAE/ASEE Joint Propulsion Conference &amp; Exhibit, 2010.</a:t>
            </a:r>
            <a:endParaRPr kumimoji="0" lang="fr-FR" sz="12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5" name="Ellipse 4"/>
          <p:cNvSpPr>
            <a:spLocks noChangeArrowheads="1"/>
          </p:cNvSpPr>
          <p:nvPr/>
        </p:nvSpPr>
        <p:spPr bwMode="auto">
          <a:xfrm>
            <a:off x="1908175" y="3621088"/>
            <a:ext cx="576263" cy="360362"/>
          </a:xfrm>
          <a:prstGeom prst="ellips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ea typeface="MS PGothic" panose="020B0600070205080204" pitchFamily="34" charset="-128"/>
            </a:endParaRPr>
          </a:p>
        </p:txBody>
      </p:sp>
      <p:sp>
        <p:nvSpPr>
          <p:cNvPr id="6" name="Ellipse 5"/>
          <p:cNvSpPr>
            <a:spLocks noChangeArrowheads="1"/>
          </p:cNvSpPr>
          <p:nvPr/>
        </p:nvSpPr>
        <p:spPr bwMode="auto">
          <a:xfrm>
            <a:off x="3635375" y="3621088"/>
            <a:ext cx="576263" cy="360362"/>
          </a:xfrm>
          <a:prstGeom prst="ellips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ea typeface="MS PGothic" panose="020B0600070205080204" pitchFamily="34" charset="-128"/>
            </a:endParaRPr>
          </a:p>
        </p:txBody>
      </p:sp>
      <p:cxnSp>
        <p:nvCxnSpPr>
          <p:cNvPr id="7" name="Connecteur droit avec flèche 6"/>
          <p:cNvCxnSpPr>
            <a:cxnSpLocks noChangeShapeType="1"/>
          </p:cNvCxnSpPr>
          <p:nvPr/>
        </p:nvCxnSpPr>
        <p:spPr bwMode="auto">
          <a:xfrm flipH="1">
            <a:off x="2398713" y="3094038"/>
            <a:ext cx="4765675" cy="581025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Connecteur droit avec flèche 7"/>
          <p:cNvCxnSpPr>
            <a:cxnSpLocks noChangeShapeType="1"/>
            <a:endCxn id="6" idx="7"/>
          </p:cNvCxnSpPr>
          <p:nvPr/>
        </p:nvCxnSpPr>
        <p:spPr bwMode="auto">
          <a:xfrm flipH="1">
            <a:off x="4127500" y="3094038"/>
            <a:ext cx="3036888" cy="581025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ZoneTexte 8"/>
          <p:cNvSpPr txBox="1">
            <a:spLocks noChangeArrowheads="1"/>
          </p:cNvSpPr>
          <p:nvPr/>
        </p:nvSpPr>
        <p:spPr bwMode="auto">
          <a:xfrm>
            <a:off x="7164388" y="2676525"/>
            <a:ext cx="1779587" cy="1015663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noProof="0" dirty="0" err="1" smtClean="0">
                <a:solidFill>
                  <a:srgbClr val="FFFFFF"/>
                </a:solidFill>
              </a:rPr>
              <a:t>Paliers</a:t>
            </a:r>
            <a:r>
              <a:rPr lang="en-US" sz="2000" kern="0" noProof="0" dirty="0" smtClean="0">
                <a:solidFill>
                  <a:srgbClr val="FFFFFF"/>
                </a:solidFill>
              </a:rPr>
              <a:t> </a:t>
            </a:r>
            <a:r>
              <a:rPr lang="en-US" sz="2000" kern="0" noProof="0" dirty="0" err="1" smtClean="0">
                <a:solidFill>
                  <a:srgbClr val="FFFFFF"/>
                </a:solidFill>
              </a:rPr>
              <a:t>aérostatiques</a:t>
            </a:r>
            <a:r>
              <a:rPr lang="en-US" sz="2000" kern="0" noProof="0" dirty="0" smtClean="0">
                <a:solidFill>
                  <a:srgbClr val="FFFFFF"/>
                </a:solidFill>
              </a:rPr>
              <a:t> </a:t>
            </a:r>
            <a:r>
              <a:rPr lang="en-US" sz="2000" kern="0" noProof="0" dirty="0" err="1" smtClean="0">
                <a:solidFill>
                  <a:srgbClr val="FFFFFF"/>
                </a:solidFill>
              </a:rPr>
              <a:t>hybrides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0" name="Ellipse 9"/>
          <p:cNvSpPr>
            <a:spLocks noChangeArrowheads="1"/>
          </p:cNvSpPr>
          <p:nvPr/>
        </p:nvSpPr>
        <p:spPr bwMode="auto">
          <a:xfrm>
            <a:off x="4986338" y="4206875"/>
            <a:ext cx="576262" cy="360363"/>
          </a:xfrm>
          <a:prstGeom prst="ellips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ea typeface="MS PGothic" panose="020B0600070205080204" pitchFamily="34" charset="-128"/>
            </a:endParaRPr>
          </a:p>
        </p:txBody>
      </p:sp>
      <p:sp>
        <p:nvSpPr>
          <p:cNvPr id="11" name="Ellipse 10"/>
          <p:cNvSpPr>
            <a:spLocks noChangeArrowheads="1"/>
          </p:cNvSpPr>
          <p:nvPr/>
        </p:nvSpPr>
        <p:spPr bwMode="auto">
          <a:xfrm>
            <a:off x="1187450" y="4241800"/>
            <a:ext cx="576263" cy="360363"/>
          </a:xfrm>
          <a:prstGeom prst="ellips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ea typeface="MS PGothic" panose="020B0600070205080204" pitchFamily="34" charset="-128"/>
            </a:endParaRPr>
          </a:p>
        </p:txBody>
      </p:sp>
      <p:sp>
        <p:nvSpPr>
          <p:cNvPr id="12" name="ZoneTexte 11"/>
          <p:cNvSpPr txBox="1">
            <a:spLocks noChangeArrowheads="1"/>
          </p:cNvSpPr>
          <p:nvPr/>
        </p:nvSpPr>
        <p:spPr bwMode="auto">
          <a:xfrm>
            <a:off x="7250113" y="4230688"/>
            <a:ext cx="1779587" cy="400050"/>
          </a:xfrm>
          <a:prstGeom prst="rect">
            <a:avLst/>
          </a:prstGeom>
          <a:solidFill>
            <a:srgbClr val="8064A2"/>
          </a:solidFill>
          <a:ln w="9525">
            <a:solidFill>
              <a:srgbClr val="8064A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 err="1" smtClean="0">
                <a:solidFill>
                  <a:srgbClr val="FFFFFF"/>
                </a:solidFill>
              </a:rPr>
              <a:t>Roulements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cxnSp>
        <p:nvCxnSpPr>
          <p:cNvPr id="13" name="Connecteur droit avec flèche 12"/>
          <p:cNvCxnSpPr>
            <a:cxnSpLocks noChangeShapeType="1"/>
            <a:stCxn id="12" idx="1"/>
          </p:cNvCxnSpPr>
          <p:nvPr/>
        </p:nvCxnSpPr>
        <p:spPr bwMode="auto">
          <a:xfrm flipH="1" flipV="1">
            <a:off x="5540375" y="4376738"/>
            <a:ext cx="1709738" cy="53975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Connecteur droit avec flèche 13"/>
          <p:cNvCxnSpPr>
            <a:cxnSpLocks noChangeShapeType="1"/>
            <a:stCxn id="12" idx="1"/>
            <a:endCxn id="11" idx="5"/>
          </p:cNvCxnSpPr>
          <p:nvPr/>
        </p:nvCxnSpPr>
        <p:spPr bwMode="auto">
          <a:xfrm flipH="1">
            <a:off x="1679575" y="4430713"/>
            <a:ext cx="5570538" cy="117475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5" name="Image 14"/>
          <p:cNvPicPr>
            <a:picLocks noChangeAspect="1"/>
          </p:cNvPicPr>
          <p:nvPr/>
        </p:nvPicPr>
        <p:blipFill rotWithShape="1">
          <a:blip r:embed="rId3"/>
          <a:srcRect l="15747" t="1737" r="25517"/>
          <a:stretch/>
        </p:blipFill>
        <p:spPr>
          <a:xfrm>
            <a:off x="7164388" y="893763"/>
            <a:ext cx="1019175" cy="176688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6" name="Ellipse 15"/>
          <p:cNvSpPr>
            <a:spLocks noChangeArrowheads="1"/>
          </p:cNvSpPr>
          <p:nvPr/>
        </p:nvSpPr>
        <p:spPr bwMode="auto">
          <a:xfrm>
            <a:off x="7529513" y="2297113"/>
            <a:ext cx="144462" cy="288925"/>
          </a:xfrm>
          <a:prstGeom prst="ellips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ea typeface="MS PGothic" panose="020B0600070205080204" pitchFamily="34" charset="-128"/>
            </a:endParaRPr>
          </a:p>
        </p:txBody>
      </p:sp>
      <p:cxnSp>
        <p:nvCxnSpPr>
          <p:cNvPr id="17" name="Connecteur droit avec flèche 16"/>
          <p:cNvCxnSpPr>
            <a:cxnSpLocks noChangeShapeType="1"/>
            <a:stCxn id="16" idx="2"/>
          </p:cNvCxnSpPr>
          <p:nvPr/>
        </p:nvCxnSpPr>
        <p:spPr bwMode="auto">
          <a:xfrm flipH="1">
            <a:off x="6084888" y="2441575"/>
            <a:ext cx="1444625" cy="234950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036300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9" grpId="0" animBg="1"/>
      <p:bldP spid="10" grpId="0" animBg="1"/>
      <p:bldP spid="11" grpId="0" animBg="1"/>
      <p:bldP spid="12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1720" y="2666659"/>
            <a:ext cx="3327208" cy="2521812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2114" y="2517354"/>
            <a:ext cx="4560403" cy="252181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25870" y="682000"/>
            <a:ext cx="11636840" cy="553998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fr-FR" sz="3000" b="1" dirty="0">
                <a:latin typeface="Arial" panose="020B0604020202020204" pitchFamily="34" charset="0"/>
                <a:cs typeface="Arial" panose="020B0604020202020204" pitchFamily="34" charset="0"/>
              </a:rPr>
              <a:t>Turbomachines utilisant des paliers aérodynamiques à feuilles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1132114" y="5730240"/>
            <a:ext cx="3553986" cy="276999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http://en.wikipedia.org/wiki/Capstone_Turbine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6144290" y="5730240"/>
            <a:ext cx="5174815" cy="646331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Design, Development and Manufacture of High-Speed Foil Bearings </a:t>
            </a:r>
          </a:p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Mohawk Innovative Technology, Inc., Albany, NY</a:t>
            </a:r>
          </a:p>
          <a:p>
            <a:r>
              <a:rPr lang="fr-F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http://nyserda.ny.gov</a:t>
            </a:r>
            <a:endParaRPr lang="fr-F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8149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042611" y="649705"/>
            <a:ext cx="4095993" cy="553998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Micro-turbomachines</a:t>
            </a:r>
            <a:endParaRPr lang="fr-FR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1279" y="1639073"/>
            <a:ext cx="5420405" cy="4133850"/>
          </a:xfrm>
          <a:prstGeom prst="rect">
            <a:avLst/>
          </a:prstGeom>
        </p:spPr>
      </p:pic>
      <p:sp>
        <p:nvSpPr>
          <p:cNvPr id="7" name="AutoShape 2" descr="data:image/jpeg;base64,/9j/4AAQSkZJRgABAQAAAQABAAD/2wCEAAkGBhQSERUUEBIRFBQWFxcUFhYXFBwYHBUYFxcVFhgWFhUXHCYeGBkkHxcYHy8gJikqLC0sFR4xNTAqNSYrLCkBCQoKDgwOGg8PGjUfHBwpKSkpKS0wLCkvKSwpLCktNSkpNDUpKiwpKSwsKSwpLCwsLC4uKSwsKSwsLCk1LiwpKf/AABEIAMQBAQMBIgACEQEDEQH/xAAcAAACAwEBAQEAAAAAAAAAAAAABQQGBwMCAQj/xABREAACAQMCAgQGDgYGCQQDAAABAgMABBESIQYxBRMiQQcjMlFhcRQVFlNUcnSBkZKTsbPTMzRCUqGyJGJjc9HSQ0Sio7TBwsTwZIPh8RclpP/EABoBAQEBAQADAAAAAAAAAAAAAAACAQMEBQb/xAAnEQEBAAEDAwMDBQAAAAAAAAAAAQIDETESITIEE0EiYXEFQlGxwf/aAAwDAQACEQMRAD8A1Lo61ebrHa5uFxNMgClAAqSMqgAoTyA76l+0jfCrr6yfl184c8iX5Rc/jPTWgV+0jfCrr6yfl0e0jfCrr6yfl00ooFftI3wq6+sn5dHtI3wq6+sn5dNKUdK8W2lt+nuYUP7pcFvqDLfwoPftI3wq6+sn5dHtI3wq6+sn5dVW+8NdgmRH183xI9IPzyFaRXXh7H+isj63mA/gqH76DR/aRvhV19ZPy6PaRvhV19ZPy6yWbw7XR8i3tl9ZdvuK1Efw2355Laj/ANpv+clBsvtI3wq6+sn5dHtI3wq6+sn5dYx/+a+kP/S/Yt+ZXSLw3345paN/7bj7pKDY/aRvhV19ZPy6PaRvhV19ZPy6yiDw73I8u2t2+Kzr9+qmtp4eozjrbORfOUlVv4MF++g0L2kb4VdfWT8uj2kb4VdfWT8uq50f4Yuj5ThnliP9pEfvTUKtVh01BOMwzRSfFcE/RzoOHtI3wq6+sn5dHtI3wq6+sn5dNKKBX7SN8KuvrJ+XR7SN8KuvrJ+XTSigV+0jfCrr6yfl0e0jfCrr6yfl00ooFftI3wq6+sn5dHtI3wq6+sn5dNKKBX7SN8KuvrJ+XR7SN8KuvrJ+XTSigV+0jfCrr6yfl0e0jfCrr6yfl00ooFftI3wq6+sn5dHtI3wq6+sn5dNKKBX7SN8KuvrJ+XUTpG1kh6t1ubhszQoQxQgq8iqwICA8ie+n9KeI/Ii+UW34yUDWiiigV8OeRL8oufxnprSrhzyJflFz+M9Tb++SGN5ZWCoil2Y9wAyaD3cXKxqXkZURRlmYgBR5yTsBWd9M+GWLX1dinWnOOtfKoPir5T/7I9JrN+N+O5ukZDklIFPi4vuaTHlP/Ach3kqOhh4wesUGldOdKTzQsZZpDkeSDpX1aVwD8+ayq5XDHFa3f2/9GPxRWTXo7RrRwooooCiiigKKKKAor5mplt0RNJ+jgmf4sbH+IGKDlaDtVpdlaDqAcbgZHo9R7qpdtwldht7eRds9oqu3ztV5trnq4QjqA2CN5Ix/10bsQW3hJvrRyFl61AfIm7Y+Zs6x9OPRWicLeF+1uiEn/o0p2Ac5Rj5lk2wfQwHz1lF9w8XJbr7NQTnDXAyPXgGuCcJk8rqy54PjiQM+chaGz9N5orNfBxLeWrJb3LxSwN2YyHZmjOksAMqMxkKds7bY22rSqxgooooCiiigKKKKAooooCiiigKU8R+RF8otvxkptSniPyIvlFt+MlA1ooooFfDnkS/KLn8Z6rnhkkYdFyaTgGSIN6VLjb6QKsfDnkS/KLn8Z6TeFGAP0e6tyMkWfrig/OtMeg/0i+sVx6R6MaFsNup8lu4/4H0V16FPjB6xWjYOkUHsQ/EFYvfeWa2npL9TPxBWLXvl47/N/wDFBHoqUnRj4ywCDzudP8Dv/Cvaxwr5bvIfMg0r9Ztz81ZbI3ZCqZa9DyybrG2PO3ZH0nn81TrOdgymO3RVzvnIZh5usbtD1gVdOn7KNEt3jiZSxBOdTN2lB0sSSc+j0GsmUvBZspUHDRyQ7gYAPZGeee8+rzURCJD2LYzHOMvJsd8Dxa+mrdb9BTu5IiIBC4LkJy1dx7Xf5qfw8KwdSiyxISqjUwLLuNy2QR375rb9jsoovrpR2I7S1HxUU/SSxou7y45XHSTrt5K9ZsO7ZQtR+KehFtpnKKZoYzHLJp8pFkc9nVzBwOY2IZcjcGvXEXSUaOIljLydUIoUlwWjbUTqZi5woXGNR2G3ICo6bearqQ3WEntXFxJ6SoH4jU6t4F0dlgBjvkiB/gpqd0dcxFFaK3Zl0gB1ijwxGxIIbzg1MN6cHEFxy7kX/k9Pbhup80MRfBglb0iRiPX2V5empPRsUaljGHRwpJUuWV1+fZh82RmriL1u+C5+qv8Anqp3Vx/SZvFSjaTbSMjIQnPa/wDM1GeHTN42XdeOBBiWNRnSJzpH7oMBbSPRkn6a1Ssi4L6QIkQ9RcN47uVfg+Mbvz760f29b4Jd/UT8yu9QbUUp9vW+CXf1E/MpfxR0hIEgOu4t4XLdc8ceuSM6CY1KhXwC3MgHcKP2qxizUVQ/be59kAa7rXqTELQaUNsbdWeZzo7MgkLbatmUJjffh0dd3uIne4uWOnoyVlMaAM11L1VyhAjBChRnSMFSSSaDQ6KzDojp67mt0ZLi5cyJaiZzCq9TJLcwRsIT1YUgxPISe0BpVts7zIOlL4Xc8ZlcBBcAKYnlIjSNuolCLAEZiQrfpTqLMuM7KGh0Vl78QXYtkYS3RKyyDIUk3GI42VYZTafvFgEkjXU2oa8LUq46Y6QN1cKhZSFuOri0M3YELGB18R1YYvo7RlOSWXHcA0avmaokXTk9zOixS3CQvJApYQ6CB7Gu5JMGSPYGSOME425DGaY3trcN0mxt5EiHsWMFnhMobx0x0jEiYI9Z5igtOsecUr4j8iL5RbfjJWc8O8JyXCOrQ2wY29vH108TGSIlZMtBywQTnyhg4rROnkxFCMk4uLYZPM4mTc+mgb0UUUCvhzyJflFz+M9LPCOP6C395F/OKZ8OeRL8oufxnpd4RB/Qm+PH/MKDMlgV10uAynmCMg0mueH1hdXiOxYDS2+Nidm5425H6aeQVH6b/Rj43/Q9UOF3xXLLGUEiaB2dK4UnHq1OR84FVxpJByMcAPqUn72P8K6xxEALHtltzj4qgHHdv/D01Ni6DQbtlj9UfQN/41xnVl9l9oS6EzuZJW+rn6cuaddB9HqxZZg1uGXsSqoOhv7RWy7KfOMY+6bFCqDsqqj0DH0mvjXI5KrucZwiM5xnGeyMAZ+6qmEnPc3rvbcOIp0G8g69SQxlGYsldcbxXSg7FWTY7g5rieMIbKZoZbm86xNm0yJNExKq2UbScjfbYYyRUroK9g9kLDLDPrkKlH6vVGNWFCukugaiQTkE51ACrLxTaW8doZ5oIJ0VVKo1u0bPqICqhdSM77AGqQo0nhXhZxiW/RNJydEJbVldOkLpAGNWc57tq5dJeE+2kVuzdSMDlet04JByPFqRGo2xnSxxXyDpK2ik6xOgLkMAdjrZdxvlHQr/AA2pvZ8VX0+Vseh400kAmTACk8sjCY5fwoKPb8cXjgRWyqhYoCVTWz4wAHL6sgscnbcnzYFdbnhKVbsr0jqaVhrZesCFhuAeswwIOnmKuPQlhdXd2ov7tgYy7dTblQkbrp0anTKMTl9hlho3IzUK26A9mSyhLiQTQTSYL5GYg+nTrTbIcHkNgw7uQWjh/oSD2PERKsKlciPx8hTJJwdOBnn9NTbnoS0IwZZG+LauD/vH3+f+FQIOjpEjUSz3QYZy3WGRDvtlsa9htk4r61vsC0s+DydZtSn58bfPt6aDhd2rWUsJilM1tOAy5UqVBYIQUJ7LKWG4xncEbZpRefrU/qk+6Om3EdhiKwPWznKtzk5ePjG223/1SO8tP6VOOsl5Sb69zsnM4qNTxXjyvPAvlp8o/wC2rT6yXgvo3U6eNuB4/G0mP9XznlzrRfaD/wBRd/bf/FdKk1qJL0rEsohaRRIUMoUn9hWVS2eQGWA/+qi+0H/qLv7b/wCKS8ScHyTvqiMZPsSW21yE6tReKRCxCksp0MD5tWQDmsYs1xfxxgl3RcHG7Ab7YGM89xt6R56j2nTsUsaSRNrVygGncqXUMusc02IJB5ZquxcKTPctPOluNUk0ukOX0F7W1gTBZBlgYW3wOYxUPorgadFg1JaxmIWSMI2JEnsbrC8pzGO2deAN+Ry2+wW+xlt4otELxLFCoUgOMRqBkBjnsjG+/dXS66UjjjEpbKMY1DL2gTK6xpjHMEuu/pqkN4O5RDGkfUoVtrONwraBLJbyM7hmEZ2IbZyCc8xTb3IuejvYpC5aVJGXrWYBfZKTOok0qc6QeSqMnbAoG3SvE0NuxWTrC4EZ0pGzk9c7xoFA5klG29FSOiumY7gNo1qyEK6SI0boSAw1I4B3BBB5H6aq3SHg98aTb+LiY2pYiaQOOpmldyrHJU6XXGDzzyq09E9DR24YR6yXOp3kkaR3IAUFncknAAAHIYoJ+KKKKAxSniPyIvlFt+MlNqU8R+RF8otvxkoGtFFFAr4c8iX5Rc/jPS7wh/qTfHj/AJhTHhzyJflFz+M9L/CF+pN8eP8AmFBmkFcOmx4sev8A6HrvBXHpoeKHr/6XqghtPK+cfzpVl6K6DknyVGEHNtSqBuQCzPsFJBAxknB2xvVatT2vnH86VpPCj6LeIkFlyxPeVxBa4YDvxqb0gMceaueHirLkWHBcexYlz/Zrq/302E+qtPIOGIwchdBwFLdZI7EAkgE5VRgk7aSN6ZxvkZByPPzrupqkqx0xwFDJA6RahIdGlnlkwNDqwGAcAYBAwNic1HTwfRZyep8pWAMRlxp7tUr5IPM7CrjXNqCk9J8LXLNBDFOwtI4WVvGFCZes1AsiEF10kgLnG3d3sOjOHI7csUwCylOyioAC7ybKvM5c7knYCn70k6ctJpAnUXBgKyK7nqw+tBnMeG5Z239FAo4V4WWyi0l+tfLEyEYOnbSoBJwMAes5qU1tGrs6oiu/lMFALfGI519ngmH+sn7FKXzQy/CD9klB3leuNt0a0r4iwreU7HZFXvaXux/HzHnXO16LmlYgXAUKNTu0SBY1HNmP/Lvx6yE/SvTTuGt7eZuoBBLGJA0x/efA8nlhfQM9wAduJukI3eCOA5htwkatjGsmRWdgO5TgYHoPcRSi+/W7j1S/clRpIX28b3r+wv7wr1ewv7Kn8bviTJ0LvsndUavivHleeBfLT+//AO2rT6yTgq2lLppnK+Px+iQ/6vz3+itG9rrj4WfsUrpUmtQJenrdZhA00YmbGELb7gkD0EgEgczg4rl7XXHws/YpSa5gne7WOS2laBHikMqCECeZdJEs3jAypGQuFCkkoN8AKcYttcba8SQExsGCsyEjuZGKsp9III+as9tOELiOFB1TMGtrT2VH1ozPJFKDMhZnwWKZGScMAFJxyjT8H3RRQsUqLruikaPEWheS4aSKQvI2FOgga11MunABzQajXG2vEk1GNgwVmRsdzIcMp9IO1V3izoqSR4m6hrqNY5V6tZREVmYxmOYsWXGNLjUuWXXkA0pHC9xG7zRQjrnmvi3jSoeOSOQwqWVgQpfQdsEHfY5NBfq43F4iFQ7BS7BEz+0xBIUenCk/NWc9F8HXBbRNAwtzIz9WSiLg2rx7xxyuN5NJxqYk4Y78vTcIThYdVu8q4sZJ060ZklSO6W5Yl3AZzqiBycNsM4zQaVRWdnhG6aKTslZBbKtvmXUYs3Fy7wK2ca+oaKLXy5b4FWTgrox4IGWRZEBkLIj9WNC6UGAkJKICQx0gnyids4AWClPEfkRfKLb8ZKbUp4j8iL5RbfjJQNaKKKBXw55Evyi5/Gel3hD/AFJvjx/zCmPDnkS/KLn8Z6W+EU/0Jvjx/wA1Bm0FeOlR4v5/+l69QGi/XKfx/wBlqsV60XtD1j+eOtC4Tnzao6lWEbYfT+wHhgCsw7hmNgT5/wCGe2J7S+lh/OlWDh/pCS30SRNhtKg53DDA7LDvX0fRiuWHirLloVvc9XuP0Z5j3s+f4nn83PlnDdHqu9GXiTqXtxhl3kt+ZXztD+8n9Xu9HIy7K7CYwfFnyT+4eWk/1c7DzHbzYpJ6DXh6Imr04oIktQJ2qfPSq7kxQQbmWo0EBkbAKjA1OzbLGo5ux83o7/pI9BWkcImMnPM4CgeUzHuUd5/5kUg4i4hGOott4Qcu52M7j9sjuQfsr6j5qDzxJ0+HUQW+pbcNkk7NOwx4yT0bbL3begBHD5Rrn12o7489e0O+a1rpJzHxl/mFe7/9buPVL9yVxkfl61/mFfbuQm6nPn637krnq+KsOV24F8tP7/8A7atPrLOBHPWxj+3/AO2rU66VNFVjpnix45ljiiJUXEFvLK2NKmXS5ULqDZ0Op1YwCwG++LPSi74WgkmEzB9YeOTAkYKXjxodowdLMAMZI5ADuFYxD4Y42ivmZY1YYQSKdStqRjgatJOh+R0HfDD048DjPKF1tpSjOI7dtSYncydUBjVmPcFst+yCefZpn0Tw9FbE9V1uCAoVpXdY0XkkauxCKPMPQOQAEVuC7Y6+zJ2jkATSAREyCUtCNWIjrUNlcbjzbUC258IaopJtpiUV3mAZPFCKXqZB5XbOSCAOY83KvM3G0vXKiWrlgbhZotSag0K28ilZNQXBSYbecgbYJpoeDLbQyFHIaN4mJkYlleTrXLMTksX3Lc96L3gy3ldnYShmZ3JSZ0OZEijfdCDgrCgx6/PQcouNYWAZEkZWlihUgDfrrdLlWAznGlwMc891K18IRkSJ44MK7yo56yNzGI7aScZRXBV+zgo2CNLDvBLqTg22MgfQ4wUYIsjhNSR9SrdWDpz1eEzjkorwnBNsBjErHVq1tM7ucRvCFLsxJQJI66Tt2iee9BFg43UlcxSGMlYjN2AOuaETBOr1FsYIXO4DHHLep3D3EvsokGGSI9VDOocqdUUwfQewTpOUYFfV56E4Otg4YK+wGF619GoR9SJDHnSZNA06sZ+fepth0LFCQYwQRFFbjJJ8XDr0DfvGtt++gnUp4j8iL5RbfjJTalPEfkRfKLb8ZKBrRRRQK+HPIl+UXP4z0t8Ig/oTfHj/AJhTLhzyJflFz+M9LvCH+pN8eP8AmFBmkFervyD8/wBxrzDXq88g/wDncasVzo/yk+N/1pTiz/Rp8VfuFJ7Hmvxh+JHTaz6GleNNThV0qcZztgY7K4/iTXHC7YqvIXpDqnDLJoYHIIOCD6O/0VeuiOmluhvoS4bu5R3OR/syEfMfT+zUPc0mnAd87EHAABBB8kDfl56kW/RRVApk2wB2VA5ADmScGrm/yyr5YXmk6HyN9I1c1Pvb+n909/LJOCznORVQtelRIAly2DjSk53wP3J/3k/rZyOeR5VPehYGZ3iuWfWoDKFchWjJIDalwXO25J7xsDRjtdcqr99KSQqglmOABzJPICrD0x0NEqagGB+O/wB+qqmZurXKsxeUNpYnJjiBKHSTvqcq2+5CrtjNAm4g6dWMG2hIck4uJEYdtgT4lMkeLXfP7xz6c1a6uRzIYDzlf+YzVwe2Q80Q+tQfvFRbjoSFgR1ajIIyuVxkf1SKz6ldlOF2RLpEUjDTnUMY9W5G9SVuj71L/sf56mPw9MpXsq4yudLAZAYZyGx3CvvufuI1BBWTbcZyfV2sH6CfVVb7MQpLk+9S8x+55x/Xr1Pcn2TL4qX/AEu3YyNl/r4r11ueyVKsCuVIwR2h567T/rU3ql+5a56nirHlZuCb5lkQi3nbx/d1fwfGN5Bv31pXt1J8Cu/9z+dVE4DHjE/vx/wxrUK6VJV7dSfArv8A3P51QulLqX2TYEO8cckro8JVck+xriTtsCc4KL2RtnfJ2xYqW9L9LQQlOvZNeperU4L5dlh1IvPGZACRyDHNYxTrfwgXLLI3UxKCMxBioKH2TFb6XVJ2d/0hJOiPSVxjemHR/Fty197HeOMosht2YaEJdYetMihpy+CeUfVnsnOs4qwwQWrySiNbZpMr1wUIW1DdetA3yMZGrzV9123XO2bfr408Y3Y6xIzv2z5Sp377UFe4g4klV7pFlt4liQoFYkTSM9u0qyQtqwMHAA0nOh9xioicXXMcfVyPAZStqY3Ebtq6+OVypQyDU4ELnUXRSDnbGDaJ57R9EztatqUokjGM6lYhSqOeaksBgHfVjvqL0h0hYYUS+xWR2MRYiNkDQKz6ZGPZXRg4B5E92aCu2/Hd1LEkiLbABLRnBVjqa5uprU6Sr4VRoD/td4zvqHG54wuVkLmW2Uww3utGDBJmtbhU8WnWZR2G2SW06uTZq8rbW4yAsA3QEYXnqLx5HxmLL6WyNzUC4vLDUmo2rMZ+qXARyJyS5XIzpfILb4OfTQIukOMrpSerSI6rmS2jGjJQRI7sz9ZPGrM2AAoZcaWPa5C2dBX7T20UrqFaRFcqrBwCRk6XUkMPMQTUfXayqsbrB48dcIZAmXzhixjOdRHed+XOptnfRPlYpI20YBCMp0ZGVBCns5HKgk0p4j8iL5RbfjJTalPEfkRfKLb8ZKBrRRRQK+HPIl+UXP4z0u8If6k3x4/5hTHhzyJflFz+M9L/AAh/qTfHj/mFBmcNfOkjiJv/ADuNfYa8dKfoW/8APPViv2R3HrH4kdXTo/8ARR/ET+UVSbXn84/njq7dH/oY/iJ/KK5YeKsuXeiiirSKacMXLFerwWWOUBAHKdiQTq0eoHIUNGp0+ddtsAV26R3YqrlAMZAG7ZAOc9w5j5jU1J/YsadWp1yMrKBz6uFZF6xif2S0uAe/qzjO1YLV05bALtBCCP3JWB+toH31XrsbQc/1aHnvuGlB39fP0n002j6AuHibVI7ThUkKE4Xt6z1Sg7KQAu/nByd8hEekkVOpvbeTCMzISerkiLbtpZdypO/cPXtgPlfGcDmQPWcffU+3CsB1NlJJ/WkeWXPrCgJ/Gpgiuk3ENrbDz6IY/wCLM5/hWhIjg+T2vUM/dUtLOQ8oZz6oZP8ALU1ryZgS3SEGBnOibVjHPaGMAVFS8jeRoz0hK8ikqypDdPpYcwxDAKfXisCnpnhm5kKtHbzHGFI0YONQORqx9FLOk+gp4ZmlliZEkE2ktgHOBsRnPIE1a/YFu8nUyXcoZyF7cMiqWYDClmfZjkY3Ho3qldLWfse7lh1u6x9YoLEnbQp7yd98ZqNTxVjyuPAg7a/36/8ADGtOrL+BX8ag/t1P/wDOa1CulYKqPT/Csstwzxi3ZXe0ctISHi9jTCQrHhCCGGe8YJbnq2t1FYxUOFODpLWcvIwYBZUV+udi4klEmWiKhYz2Rnd8nJBG4PK54PmYSoEsipkkmWVgxkkL3Edx1MvZwsfY0MQW1Kq9kYxV0ooKHc8ByyiVnFqrSxXyhBkpFJcpbImglBkeJZmbAOZDgGus/BsyzCWJLR1WVZRG5KqcWfsY+TG2G1b5wdhV3ooKLa8E3EQjjRoHjBsGd2LKwNo6llRApBUhRjLDGMekc+juBZ4zHkWwWKeCRI9RcBYxMjlZGj1qMSArGxfToxr32v1FBRejuB5o+pQ+xiB7CZ5e11kbWiRqY4howUcx8yVwJZNjmmPCvCbWrQE9UNFotu+j9qQOGLeSMjnud9z56tNFAUp4j8iL5RbfjJTalPEfkRfKLb8ZKBrRRRQK+HPIl+UXP4z0s8I36kf7yP76Z8OeRL8oufxnpV4SWxZeuWMfSaDOIa+dIjxTf+dxr3Cm1celJMRH08voNWEnRtm8hPVrqxgncDbWh7yPNVytYisaK3NUUHzZCgHekfBjxh5DK0irpHkKDntDm79hPn552q6WqFt7azB/tJcy/Pl9MS/NmuOHCsuUC1tnl/RI8nxVyPnbyR85ruejwu0s0SH91czOPWsey/O1drpi+1zea/7OLMvzHTpiX5wajSXkUa+Ktg2ORmbXk8gBEumMb10S9RdUzAQW0tyw/akOQp85ih20/Gb11ZOguHy0pmumVpRgiMEHRjydYXYY7lGw55J5US48KVgCY5bmWfTsdCvFbj0IkIDSAcsscGnPCfSsc8tpLbrDGjPKmYYurWRdLjtFjrbdQe0BuNs1gv8AB+sS/wB3F981VXpfi2VnZYG0IrFchQWYqSCctkAZBwMffgWqD9Yl/u4vvmrObO365XOmEFZZEB6vBOk97owbO++RQep76V/Lllb1yNj6oIX+FRhEv7q58+B99LF4ht1ufY7TSM2CSIYzcHIxgKVAOeflcvPXe94rs4WKtB0g0g3KSmO323OrbfTtzyaCW1urHdQT6vv89SY4sbpqQ+ddvpHI/ODVcbwgx/6PowY873Mknm7sDz/xphbcYF1yllajmDm2Jwdj/pHHo+mpuUnLZN3aN3kl7mdpIxoxhtigDYyc+Tq82NxjBFKeLh/+zufXJ+GlTV4s6RVtUFvYptzESKcesSZpI8N08ss931epwxOkjclQNlHIYWuWecs7Lxxsq4cDDx6f3w/4c1qlZdwKPGp/fL/w5rUa8ioFFFfC1Yx9or5mufsldIbUuk4AbIwdRAGDyOSQB66DrRXzNeZZlVSzMFUDJJOAB5yTyoPdFQ/biHR1nXQ6M6dfWLpz5tWcZ9FSILhXUMjKynkykEH1EbGg6UUUUBSniPyIvlFt+MlNqU8R+RF8otvxkoGtFFFAr4c8iX5Rc/jPSnwlgewsk4xLGf8Aaptw55Evyi5/GeknhSt3ewYIQBrQsCN2GcAA92+D81TlbjLZN3f0+njqauOGeXTLZvb8KJbOARqIAyOZx3+mqdxPxmTHMvscxSCUrHKh8XIoZhlo25MV31LzplbdBM+CzhQfPkkesV9uOAesU+zLmGCEMSrDfWoJwwkYiMZG+AWIzXDHV1crPp2n5e29R6L0OhhlPf6s5xJjdt/z3/tC4U4P9kxRXU9xMdeZBGoCqCk0ib8wRmMHAA51oN3cPKcyu8nxjkfMvkj5hVQTiSws1ht7a4e46slEGNl61suTKAoxk5wQ2MbYqw33EVjB+kuWmb9y2j2z5uul7J+avI3keiSicDfYV1i6MedcJFI6n9oDC7b51thdufPupJZ8ch5CIrZLZNJImkja6k1AjAXVhVyMnOCNqgdPTi6ys99fSKwIYaAqjdCNMYOByO+M7ek1nXj/AC3al1vw1DB0tHHLJDeNIcGFVSQRqwbU0rINIZMZxjvHKtIsxHbz26xRhUQvJojUDAKsMhRgbsd8effz1QOF29hdZHYwi4fOGbq2LMMBgGlSQhRvyC+verHfdIzmWOYW/VrGSkgknjUkawOyAdmzkHO2GPoqmLrccUaZiQI4+sVVTrZACShcnCLsfLG2qq90109BYxq1yxVXYrqWMnLYzuFz3evYVAvuLYw2h0zkHaNo7hWOQAjrjGTuRvnY0ovLyImMzx2UEJBbq7lw4ONtS2/aMbHUuwb9g+ego/RnEMkbyRWE9tbRF2CyMmJJV1HSXbQz5IxsAB5gKf8ASHDF51LTz9JCXqzhoj1g1E4zEQwUqSCNiPMfTUY9JWtzoW3srdXMgjLRRdpm1nBhGcDsjUM5PPkBTDpnh2VgJ7u5W3lYqY4Wn1mVwMPJK7bNIVJUaQQOyvmFAi6OmniZV1INShgC7DIIDfvDBGwPq5VZLHr2VuzHnO+lJJclkVs61Y5OCAfNioNh0LBFPMLkx9iONtInUapnJPVp1WoOxGk42AyScc6vvDtl1lshe6totWrseyX2Gohdg4ztg5zv6KjLDqndUuyqS9NaNnmgBHcYZv8ANUO+4jBRgs0LEg4AhlBOxHNmxWjNwlYscs/RrHvLdrPr1TV5k4L6PI8voxSCDkRr3euWp9nFXXSHgBrh+rdGtwGm7JaN99MDKTgONtiPWDWl9Ve++2f2Mn5tJ7C1hjeM+zLTTGchV0r+yygDxhAHa83dVh9vbf4RB9qn+Ndqio3VXvvln9jJ+bSHizo+4MsMkXWmYWl9GrQhggmaOMx5G+nJVsFjzVRnOM2f29t/hEH2qf41HuuJIkkSMdZIXCtmOMyKiuxRHdlyFVmBAP8AVJ5AkYxXY7i4ublcezY7dp485R4ToW0lc5yAyqZVQHlk7d+6nh63uUihREvQqi0EyzRthXF5BtCrLsgh63Vp2ACk4bNW08cWwDk9aFUZVjE+JVEiRM0JA8YA7qNv3gRkEGuQ4/tgGLidAiysxeFhgw7yR8t3UdrAzkcs0Fc6vpBYAyNdtJLbs0gfU2hluYR4tcAo/UtLhVwzaQdyM1Nlt7h+hrpJOulciQRhoZNZTK4HVykyvvqxr7RGBjvL5eMoSVXTOHaQxdWYWDKQquS4PkpoYPqO2PTtXBPCBamN3DPherwNBzIJW0RNGDzVm2ycY78ZoKd7SyySjqotatNanXJ0e8EY0eysh7Y6S4GsEyZHlKM7Vf8Ah3oM2yyamjLSydawij6qNToRMJHqbAwgJJJJJJ9FeIuKoWmjhCz63RZSDCw6pX1BetBGUyUYbjAxuRkZ4WXHVrL5LP5USrlCNYmcRxunnQsQM7YyCRuMhYaKTxcUwvMsKdYzsZRtGcL1MjROztyVQ66c9+RikbcfkXbQEWuFuEthH15E7ajGOsWHRgqNZY9ryVJoLpSniPyIvlFt+MlIuhuO3lliVltdMsskQSO4LzJo63tyQlBhfF777ahzp7xH5EXyi2/GSga0UUUCvhzyJflFz+M9LfCKrewXKgnS0bMB+6HGT82c+oGmXDnkS/KLn8Z6ZSxBlKsAVYEEHkQRggjzUGKQPULiG2D25jbOhmBZQSAxAZgSB35HPnVq4h4Se1YsgLQdzczH/Vf0f1vp351vpdcxgDvYD6Q1UK3YWKIDoUJzU6QASOycZxmpUVqq+Soz5+Z+k70wPR9uI9UdxJy3iaJi6tgZBY4XT5if41BsuE7q7PixKy/1Rt87dmMfSa8T2sre7r1SOU16i7Mwz5hufoG9c7XpuJZVMsTvFvqIYLjIOCeY2I5Nse+rlZeBaXq2ZuqD4JVWYvlu4HTpVfXviqqOHzDI4lyHIAxjSy6S2QwycntDzgjSd66Y6MjLnaufQ8lo2WjlEfW6XKSKyA4VVB8Sxj5AZ2xS/iu+sIIY3uraGZXY4WEq5RiMkup0lSR3864dF+CyS4g6+HqgSzAAjQXC7auTI2+obgcs53qV0R4ObzrDG6tGunXrMjKCysgUZidlY8z5I8iurmqVpxb0VFOZYIbyMadJjSNApP72rrNSk4AODUpONrIEtbdDu7Z8oxJnJ5ZbS57/AONWm94GmjkVZJ2DynCL7JTMhA3CKwQnbuH/ADr2vg8uFUjqnfkcPvqbbdmW4GOQ3x3Vtlne/IpF50/d3EoeK1tLR0GRIxzIuAVHZz2mAYgDQTvtUnonoZ1l665Q3M5ZSst0erVNIDDTHK6Fu2dhy8Xyw2Dq0HgxiUYC24Hm6liPPyaTFT4OAIACDpAPMRxRx5HPBIUt9BrBRejuD55nMhWMu5BkdIlbXgAYMsiCNVGB2UQ8u/v1Do7oZViRZUid1VQzaF7TAYJzgZplRQRfayL3qL6i/wCFHtZF71F9Rf8ACpVFBF9rIveovqL/AIUe1kXvUX1F/wAKlUUEX2si96i+ov8AhUG84cDzLLHNNAdKRusWkCRI3Z0U5UlcFmGVIJDkebDiigrHuDjxpM0xRRphQ6MQIZop2RMICwLRIO0SQq4HeTx6f4HEkEwidjIxuXUEgDVcpoIJAyAOYP31baKBDb8IoJRLJLLLJqd2Zwg164lhCkIoAARQBjG+Sc5qFZ+D2KKGSKOVwHCID1UHZRDkIw6rEoPJi+okAd+9Wuigq0Pg/iVrc9bKVt8aFIj5hmbIfRqjU6sFEKqVAXGNj4tPB1DFGyRyyLvEY2EcKmLqHEkZysQ6wgqATJqyBvvkm2UUCPojhRLeTrBLK7YmBL6d+unNwxOlRvqOBjbFcJODtTyE3M3UyTLcPCFjwXUxsBr0awuY1Oxz6asdFAt6E6BjtU0xgE5clyqhm1uznJAGd2/hXPiPyIvlFt+MlNqU8R+RF8otvxkoGtFFFAr4c8iX5Rc/jPTWlPDnkS/KLn8Z6bZoPhFVrpbwf28xBGuLtaiI8AHn+ywIXn3YqzZozQI+j+C7SHBEKuw/ak7Z9Y1bD5gKdgV9zRmgKW9LcO29zjr4lcrybdWA82tSDj0ZxTLNGaDxBAqKFRQqqAAAMAAcgBXujNGaD8++F2yKdLxjrZm1rE+WbdNUjjTHgDQowMDz5POt7srbq0VC7yaRjU5BZsd7EAZPprFfDBYyP0tCyRyMojhyVQkDEsneBW4Zr6P9W1Or0fpZv+2/446c+rJ9oozRmvnHYUUZozQFFGaM0BRRmjNAUUZr5mg+0Up9vm+CXf1E/wA9Ht83wS7+on+eg6XPTsaXMduQ5eQOwOk6VCDV2nO2Tg7DJ27qj9CcTpctpEUsepBNEXC4miJwJE0sSOY2bBw67b1Cv52kngl9jXYEPW5Xq1OrrE0bHrNsc6X8P20lu6GSK4kEMAtYAsCoViBU5kJmbU50INsDsk43wAey8Z2Slg11CCpw3b5HUUP0MCD+734oueMrONnV7qFWTOsFvJ0tpYH0qeY7uZwN6q8vQrmJk6u67UPSEOeoXY3swlDY639nGCO/0V6PQz5J6q68q+b9Av8ArhyP9L+x/H0UF/VgRkHIO4Pnr7SHo7pNooY4/Yt2dCKmerUZ0qFzjrNuVSR063wW7+on+ega0p4j8iL5RbfjJTXNKuI/Ii+UW34yUDWiiigVnh1MsVluU1MzlVmYDU5LMQM7ZJJ+ej3Pj3+7+3aiigPc+Pf7v7dqPc+Pf7v7dqKKA9z49/u/t2o9z49/u/t2oooD3Pj3+7+3aj3Pj3+7+3aiigPc+Pf7v7dqPc+Pf7v7dqKKA9zw9/u/t2o9z49/u/t2oooD3Pj3+7+3aj3Pj3+7+3aiigPc+Pf7v7dqPc+Pf7v7dqKKA9z49/u/t2o9z49/u/t2oooD3Pj3+7+3aj3Pj3+7+3aiigPc+Pf7v7dqPc+Pf7v7dqKKA9z49/u/t2o9z49/u/t2oooD3Pj3+7+3aj3Pj3+7+3aiigPc+Pf7v7dqPc+Pf7v7dqKKA9z49/u/t2o9z49/u/t2oooD3Pj3+7+3agcOplS0ty+llcK0zEalIZSRnfBAPzUUUDTFfaKKD//Z"/>
          <p:cNvSpPr>
            <a:spLocks noChangeAspect="1" noChangeArrowheads="1"/>
          </p:cNvSpPr>
          <p:nvPr/>
        </p:nvSpPr>
        <p:spPr bwMode="auto">
          <a:xfrm>
            <a:off x="155575" y="-890588"/>
            <a:ext cx="2447925" cy="1866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2755900" y="6184228"/>
            <a:ext cx="5938998" cy="276999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http://hathor.onera.fr/defa/micro-machines-thermiques-mems/prf-decawatt.php</a:t>
            </a:r>
          </a:p>
        </p:txBody>
      </p:sp>
      <p:sp>
        <p:nvSpPr>
          <p:cNvPr id="9" name="AutoShape 4" descr="data:image/jpeg;base64,/9j/4AAQSkZJRgABAQAAAQABAAD/2wCEAAkGBhQSERUUEBIRFBQWFxcUFhYXFBwYHBUYFxcVFhgWFhUXHCYeGBkkHxcYHy8gJikqLC0sFR4xNTAqNSYrLCkBCQoKDgwOGg8PGjUfHBwpKSkpKS0wLCkvKSwpLCktNSkpNDUpKiwpKSwsKSwpLCwsLC4uKSwsKSwsLCk1LiwpKf/AABEIAMQBAQMBIgACEQEDEQH/xAAcAAACAwEBAQEAAAAAAAAAAAAABQQGBwMCAQj/xABREAACAQMCAgQGDgYGCQQDAAABAgMABBESIQYxBRMiQQcjMlFhcRQVFlNUcnSBkZKTsbPTMzRCUqGyJGJjc9HSQ0Sio7TBwsTwZIPh8RclpP/EABoBAQEBAQADAAAAAAAAAAAAAAACAQMEBQb/xAAnEQEBAAEDAwMDBQAAAAAAAAAAAQIDETESITIEE0EiYXEFQlGxwf/aAAwDAQACEQMRAD8A1Lo61ebrHa5uFxNMgClAAqSMqgAoTyA76l+0jfCrr6yfl184c8iX5Rc/jPTWgV+0jfCrr6yfl0e0jfCrr6yfl00ooFftI3wq6+sn5dHtI3wq6+sn5dNKUdK8W2lt+nuYUP7pcFvqDLfwoPftI3wq6+sn5dHtI3wq6+sn5dVW+8NdgmRH183xI9IPzyFaRXXh7H+isj63mA/gqH76DR/aRvhV19ZPy6PaRvhV19ZPy6yWbw7XR8i3tl9ZdvuK1Efw2355Laj/ANpv+clBsvtI3wq6+sn5dHtI3wq6+sn5dYx/+a+kP/S/Yt+ZXSLw3345paN/7bj7pKDY/aRvhV19ZPy6PaRvhV19ZPy6yiDw73I8u2t2+Kzr9+qmtp4eozjrbORfOUlVv4MF++g0L2kb4VdfWT8uj2kb4VdfWT8uq50f4Yuj5ThnliP9pEfvTUKtVh01BOMwzRSfFcE/RzoOHtI3wq6+sn5dHtI3wq6+sn5dNKKBX7SN8KuvrJ+XR7SN8KuvrJ+XTSigV+0jfCrr6yfl0e0jfCrr6yfl00ooFftI3wq6+sn5dHtI3wq6+sn5dNKKBX7SN8KuvrJ+XR7SN8KuvrJ+XTSigV+0jfCrr6yfl0e0jfCrr6yfl00ooFftI3wq6+sn5dHtI3wq6+sn5dNKKBX7SN8KuvrJ+XUTpG1kh6t1ubhszQoQxQgq8iqwICA8ie+n9KeI/Ii+UW34yUDWiiigV8OeRL8oufxnprSrhzyJflFz+M9Tb++SGN5ZWCoil2Y9wAyaD3cXKxqXkZURRlmYgBR5yTsBWd9M+GWLX1dinWnOOtfKoPir5T/7I9JrN+N+O5ukZDklIFPi4vuaTHlP/Ach3kqOhh4wesUGldOdKTzQsZZpDkeSDpX1aVwD8+ayq5XDHFa3f2/9GPxRWTXo7RrRwooooCiiigKKKKAor5mplt0RNJ+jgmf4sbH+IGKDlaDtVpdlaDqAcbgZHo9R7qpdtwldht7eRds9oqu3ztV5trnq4QjqA2CN5Ix/10bsQW3hJvrRyFl61AfIm7Y+Zs6x9OPRWicLeF+1uiEn/o0p2Ac5Rj5lk2wfQwHz1lF9w8XJbr7NQTnDXAyPXgGuCcJk8rqy54PjiQM+chaGz9N5orNfBxLeWrJb3LxSwN2YyHZmjOksAMqMxkKds7bY22rSqxgooooCiiigKKKKAooooCiiigKU8R+RF8otvxkptSniPyIvlFt+MlA1ooooFfDnkS/KLn8Z6rnhkkYdFyaTgGSIN6VLjb6QKsfDnkS/KLn8Z6TeFGAP0e6tyMkWfrig/OtMeg/0i+sVx6R6MaFsNup8lu4/4H0V16FPjB6xWjYOkUHsQ/EFYvfeWa2npL9TPxBWLXvl47/N/wDFBHoqUnRj4ywCDzudP8Dv/Cvaxwr5bvIfMg0r9Ztz81ZbI3ZCqZa9DyybrG2PO3ZH0nn81TrOdgymO3RVzvnIZh5usbtD1gVdOn7KNEt3jiZSxBOdTN2lB0sSSc+j0GsmUvBZspUHDRyQ7gYAPZGeee8+rzURCJD2LYzHOMvJsd8Dxa+mrdb9BTu5IiIBC4LkJy1dx7Xf5qfw8KwdSiyxISqjUwLLuNy2QR375rb9jsoovrpR2I7S1HxUU/SSxou7y45XHSTrt5K9ZsO7ZQtR+KehFtpnKKZoYzHLJp8pFkc9nVzBwOY2IZcjcGvXEXSUaOIljLydUIoUlwWjbUTqZi5woXGNR2G3ICo6bearqQ3WEntXFxJ6SoH4jU6t4F0dlgBjvkiB/gpqd0dcxFFaK3Zl0gB1ijwxGxIIbzg1MN6cHEFxy7kX/k9Pbhup80MRfBglb0iRiPX2V5empPRsUaljGHRwpJUuWV1+fZh82RmriL1u+C5+qv8Anqp3Vx/SZvFSjaTbSMjIQnPa/wDM1GeHTN42XdeOBBiWNRnSJzpH7oMBbSPRkn6a1Ssi4L6QIkQ9RcN47uVfg+Mbvz760f29b4Jd/UT8yu9QbUUp9vW+CXf1E/MpfxR0hIEgOu4t4XLdc8ceuSM6CY1KhXwC3MgHcKP2qxizUVQ/be59kAa7rXqTELQaUNsbdWeZzo7MgkLbatmUJjffh0dd3uIne4uWOnoyVlMaAM11L1VyhAjBChRnSMFSSSaDQ6KzDojp67mt0ZLi5cyJaiZzCq9TJLcwRsIT1YUgxPISe0BpVts7zIOlL4Xc8ZlcBBcAKYnlIjSNuolCLAEZiQrfpTqLMuM7KGh0Vl78QXYtkYS3RKyyDIUk3GI42VYZTafvFgEkjXU2oa8LUq46Y6QN1cKhZSFuOri0M3YELGB18R1YYvo7RlOSWXHcA0avmaokXTk9zOixS3CQvJApYQ6CB7Gu5JMGSPYGSOME425DGaY3trcN0mxt5EiHsWMFnhMobx0x0jEiYI9Z5igtOsecUr4j8iL5RbfjJWc8O8JyXCOrQ2wY29vH108TGSIlZMtBywQTnyhg4rROnkxFCMk4uLYZPM4mTc+mgb0UUUCvhzyJflFz+M9LPCOP6C395F/OKZ8OeRL8oufxnpd4RB/Qm+PH/MKDMlgV10uAynmCMg0mueH1hdXiOxYDS2+Nidm5425H6aeQVH6b/Rj43/Q9UOF3xXLLGUEiaB2dK4UnHq1OR84FVxpJByMcAPqUn72P8K6xxEALHtltzj4qgHHdv/D01Ni6DQbtlj9UfQN/41xnVl9l9oS6EzuZJW+rn6cuaddB9HqxZZg1uGXsSqoOhv7RWy7KfOMY+6bFCqDsqqj0DH0mvjXI5KrucZwiM5xnGeyMAZ+6qmEnPc3rvbcOIp0G8g69SQxlGYsldcbxXSg7FWTY7g5rieMIbKZoZbm86xNm0yJNExKq2UbScjfbYYyRUroK9g9kLDLDPrkKlH6vVGNWFCukugaiQTkE51ACrLxTaW8doZ5oIJ0VVKo1u0bPqICqhdSM77AGqQo0nhXhZxiW/RNJydEJbVldOkLpAGNWc57tq5dJeE+2kVuzdSMDlet04JByPFqRGo2xnSxxXyDpK2ik6xOgLkMAdjrZdxvlHQr/AA2pvZ8VX0+Vseh400kAmTACk8sjCY5fwoKPb8cXjgRWyqhYoCVTWz4wAHL6sgscnbcnzYFdbnhKVbsr0jqaVhrZesCFhuAeswwIOnmKuPQlhdXd2ov7tgYy7dTblQkbrp0anTKMTl9hlho3IzUK26A9mSyhLiQTQTSYL5GYg+nTrTbIcHkNgw7uQWjh/oSD2PERKsKlciPx8hTJJwdOBnn9NTbnoS0IwZZG+LauD/vH3+f+FQIOjpEjUSz3QYZy3WGRDvtlsa9htk4r61vsC0s+DydZtSn58bfPt6aDhd2rWUsJilM1tOAy5UqVBYIQUJ7LKWG4xncEbZpRefrU/qk+6Om3EdhiKwPWznKtzk5ePjG223/1SO8tP6VOOsl5Sb69zsnM4qNTxXjyvPAvlp8o/wC2rT6yXgvo3U6eNuB4/G0mP9XznlzrRfaD/wBRd/bf/FdKk1qJL0rEsohaRRIUMoUn9hWVS2eQGWA/+qi+0H/qLv7b/wCKS8ScHyTvqiMZPsSW21yE6tReKRCxCksp0MD5tWQDmsYs1xfxxgl3RcHG7Ab7YGM89xt6R56j2nTsUsaSRNrVygGncqXUMusc02IJB5ZquxcKTPctPOluNUk0ukOX0F7W1gTBZBlgYW3wOYxUPorgadFg1JaxmIWSMI2JEnsbrC8pzGO2deAN+Ry2+wW+xlt4otELxLFCoUgOMRqBkBjnsjG+/dXS66UjjjEpbKMY1DL2gTK6xpjHMEuu/pqkN4O5RDGkfUoVtrONwraBLJbyM7hmEZ2IbZyCc8xTb3IuejvYpC5aVJGXrWYBfZKTOok0qc6QeSqMnbAoG3SvE0NuxWTrC4EZ0pGzk9c7xoFA5klG29FSOiumY7gNo1qyEK6SI0boSAw1I4B3BBB5H6aq3SHg98aTb+LiY2pYiaQOOpmldyrHJU6XXGDzzyq09E9DR24YR6yXOp3kkaR3IAUFncknAAAHIYoJ+KKKKAxSniPyIvlFt+MlNqU8R+RF8otvxkoGtFFFAr4c8iX5Rc/jPS7wh/qTfHj/AJhTHhzyJflFz+M9L/CF+pN8eP8AmFBmkFcOmx4sev8A6HrvBXHpoeKHr/6XqghtPK+cfzpVl6K6DknyVGEHNtSqBuQCzPsFJBAxknB2xvVatT2vnH86VpPCj6LeIkFlyxPeVxBa4YDvxqb0gMceaueHirLkWHBcexYlz/Zrq/302E+qtPIOGIwchdBwFLdZI7EAkgE5VRgk7aSN6ZxvkZByPPzrupqkqx0xwFDJA6RahIdGlnlkwNDqwGAcAYBAwNic1HTwfRZyep8pWAMRlxp7tUr5IPM7CrjXNqCk9J8LXLNBDFOwtI4WVvGFCZes1AsiEF10kgLnG3d3sOjOHI7csUwCylOyioAC7ybKvM5c7knYCn70k6ctJpAnUXBgKyK7nqw+tBnMeG5Z239FAo4V4WWyi0l+tfLEyEYOnbSoBJwMAes5qU1tGrs6oiu/lMFALfGI519ngmH+sn7FKXzQy/CD9klB3leuNt0a0r4iwreU7HZFXvaXux/HzHnXO16LmlYgXAUKNTu0SBY1HNmP/Lvx6yE/SvTTuGt7eZuoBBLGJA0x/efA8nlhfQM9wAduJukI3eCOA5htwkatjGsmRWdgO5TgYHoPcRSi+/W7j1S/clRpIX28b3r+wv7wr1ewv7Kn8bviTJ0LvsndUavivHleeBfLT+//AO2rT6yTgq2lLppnK+Px+iQ/6vz3+itG9rrj4WfsUrpUmtQJenrdZhA00YmbGELb7gkD0EgEgczg4rl7XXHws/YpSa5gne7WOS2laBHikMqCECeZdJEs3jAypGQuFCkkoN8AKcYttcba8SQExsGCsyEjuZGKsp9III+as9tOELiOFB1TMGtrT2VH1ozPJFKDMhZnwWKZGScMAFJxyjT8H3RRQsUqLruikaPEWheS4aSKQvI2FOgga11MunABzQajXG2vEk1GNgwVmRsdzIcMp9IO1V3izoqSR4m6hrqNY5V6tZREVmYxmOYsWXGNLjUuWXXkA0pHC9xG7zRQjrnmvi3jSoeOSOQwqWVgQpfQdsEHfY5NBfq43F4iFQ7BS7BEz+0xBIUenCk/NWc9F8HXBbRNAwtzIz9WSiLg2rx7xxyuN5NJxqYk4Y78vTcIThYdVu8q4sZJ060ZklSO6W5Yl3AZzqiBycNsM4zQaVRWdnhG6aKTslZBbKtvmXUYs3Fy7wK2ca+oaKLXy5b4FWTgrox4IGWRZEBkLIj9WNC6UGAkJKICQx0gnyids4AWClPEfkRfKLb8ZKbUp4j8iL5RbfjJQNaKKKBXw55Evyi5/Gel3hD/AFJvjx/zCmPDnkS/KLn8Z6W+EU/0Jvjx/wA1Bm0FeOlR4v5/+l69QGi/XKfx/wBlqsV60XtD1j+eOtC4Tnzao6lWEbYfT+wHhgCsw7hmNgT5/wCGe2J7S+lh/OlWDh/pCS30SRNhtKg53DDA7LDvX0fRiuWHirLloVvc9XuP0Z5j3s+f4nn83PlnDdHqu9GXiTqXtxhl3kt+ZXztD+8n9Xu9HIy7K7CYwfFnyT+4eWk/1c7DzHbzYpJ6DXh6Imr04oIktQJ2qfPSq7kxQQbmWo0EBkbAKjA1OzbLGo5ux83o7/pI9BWkcImMnPM4CgeUzHuUd5/5kUg4i4hGOott4Qcu52M7j9sjuQfsr6j5qDzxJ0+HUQW+pbcNkk7NOwx4yT0bbL3begBHD5Rrn12o7489e0O+a1rpJzHxl/mFe7/9buPVL9yVxkfl61/mFfbuQm6nPn637krnq+KsOV24F8tP7/8A7atPrLOBHPWxj+3/AO2rU66VNFVjpnix45ljiiJUXEFvLK2NKmXS5ULqDZ0Op1YwCwG++LPSi74WgkmEzB9YeOTAkYKXjxodowdLMAMZI5ADuFYxD4Y42ivmZY1YYQSKdStqRjgatJOh+R0HfDD048DjPKF1tpSjOI7dtSYncydUBjVmPcFst+yCefZpn0Tw9FbE9V1uCAoVpXdY0XkkauxCKPMPQOQAEVuC7Y6+zJ2jkATSAREyCUtCNWIjrUNlcbjzbUC258IaopJtpiUV3mAZPFCKXqZB5XbOSCAOY83KvM3G0vXKiWrlgbhZotSag0K28ilZNQXBSYbecgbYJpoeDLbQyFHIaN4mJkYlleTrXLMTksX3Lc96L3gy3ldnYShmZ3JSZ0OZEijfdCDgrCgx6/PQcouNYWAZEkZWlihUgDfrrdLlWAznGlwMc891K18IRkSJ44MK7yo56yNzGI7aScZRXBV+zgo2CNLDvBLqTg22MgfQ4wUYIsjhNSR9SrdWDpz1eEzjkorwnBNsBjErHVq1tM7ucRvCFLsxJQJI66Tt2iee9BFg43UlcxSGMlYjN2AOuaETBOr1FsYIXO4DHHLep3D3EvsokGGSI9VDOocqdUUwfQewTpOUYFfV56E4Otg4YK+wGF619GoR9SJDHnSZNA06sZ+fepth0LFCQYwQRFFbjJJ8XDr0DfvGtt++gnUp4j8iL5RbfjJTalPEfkRfKLb8ZKBrRRRQK+HPIl+UXP4z0t8Ig/oTfHj/AJhTLhzyJflFz+M9LvCH+pN8eP8AmFBmkFervyD8/wBxrzDXq88g/wDncasVzo/yk+N/1pTiz/Rp8VfuFJ7Hmvxh+JHTaz6GleNNThV0qcZztgY7K4/iTXHC7YqvIXpDqnDLJoYHIIOCD6O/0VeuiOmluhvoS4bu5R3OR/syEfMfT+zUPc0mnAd87EHAABBB8kDfl56kW/RRVApk2wB2VA5ADmScGrm/yyr5YXmk6HyN9I1c1Pvb+n909/LJOCznORVQtelRIAly2DjSk53wP3J/3k/rZyOeR5VPehYGZ3iuWfWoDKFchWjJIDalwXO25J7xsDRjtdcqr99KSQqglmOABzJPICrD0x0NEqagGB+O/wB+qqmZurXKsxeUNpYnJjiBKHSTvqcq2+5CrtjNAm4g6dWMG2hIck4uJEYdtgT4lMkeLXfP7xz6c1a6uRzIYDzlf+YzVwe2Q80Q+tQfvFRbjoSFgR1ajIIyuVxkf1SKz6ldlOF2RLpEUjDTnUMY9W5G9SVuj71L/sf56mPw9MpXsq4yudLAZAYZyGx3CvvufuI1BBWTbcZyfV2sH6CfVVb7MQpLk+9S8x+55x/Xr1Pcn2TL4qX/AEu3YyNl/r4r11ueyVKsCuVIwR2h567T/rU3ql+5a56nirHlZuCb5lkQi3nbx/d1fwfGN5Bv31pXt1J8Cu/9z+dVE4DHjE/vx/wxrUK6VJV7dSfArv8A3P51QulLqX2TYEO8cckro8JVck+xriTtsCc4KL2RtnfJ2xYqW9L9LQQlOvZNeperU4L5dlh1IvPGZACRyDHNYxTrfwgXLLI3UxKCMxBioKH2TFb6XVJ2d/0hJOiPSVxjemHR/Fty197HeOMosht2YaEJdYetMihpy+CeUfVnsnOs4qwwQWrySiNbZpMr1wUIW1DdetA3yMZGrzV9123XO2bfr408Y3Y6xIzv2z5Sp377UFe4g4klV7pFlt4liQoFYkTSM9u0qyQtqwMHAA0nOh9xioicXXMcfVyPAZStqY3Ebtq6+OVypQyDU4ELnUXRSDnbGDaJ57R9EztatqUokjGM6lYhSqOeaksBgHfVjvqL0h0hYYUS+xWR2MRYiNkDQKz6ZGPZXRg4B5E92aCu2/Hd1LEkiLbABLRnBVjqa5uprU6Sr4VRoD/td4zvqHG54wuVkLmW2Uww3utGDBJmtbhU8WnWZR2G2SW06uTZq8rbW4yAsA3QEYXnqLx5HxmLL6WyNzUC4vLDUmo2rMZ+qXARyJyS5XIzpfILb4OfTQIukOMrpSerSI6rmS2jGjJQRI7sz9ZPGrM2AAoZcaWPa5C2dBX7T20UrqFaRFcqrBwCRk6XUkMPMQTUfXayqsbrB48dcIZAmXzhixjOdRHed+XOptnfRPlYpI20YBCMp0ZGVBCns5HKgk0p4j8iL5RbfjJTalPEfkRfKLb8ZKBrRRRQK+HPIl+UXP4z0u8If6k3x4/5hTHhzyJflFz+M9L/AAh/qTfHj/mFBmcNfOkjiJv/ADuNfYa8dKfoW/8APPViv2R3HrH4kdXTo/8ARR/ET+UVSbXn84/njq7dH/oY/iJ/KK5YeKsuXeiiirSKacMXLFerwWWOUBAHKdiQTq0eoHIUNGp0+ddtsAV26R3YqrlAMZAG7ZAOc9w5j5jU1J/YsadWp1yMrKBz6uFZF6xif2S0uAe/qzjO1YLV05bALtBCCP3JWB+toH31XrsbQc/1aHnvuGlB39fP0n002j6AuHibVI7ThUkKE4Xt6z1Sg7KQAu/nByd8hEekkVOpvbeTCMzISerkiLbtpZdypO/cPXtgPlfGcDmQPWcffU+3CsB1NlJJ/WkeWXPrCgJ/Gpgiuk3ENrbDz6IY/wCLM5/hWhIjg+T2vUM/dUtLOQ8oZz6oZP8ALU1ryZgS3SEGBnOibVjHPaGMAVFS8jeRoz0hK8ikqypDdPpYcwxDAKfXisCnpnhm5kKtHbzHGFI0YONQORqx9FLOk+gp4ZmlliZEkE2ktgHOBsRnPIE1a/YFu8nUyXcoZyF7cMiqWYDClmfZjkY3Ho3qldLWfse7lh1u6x9YoLEnbQp7yd98ZqNTxVjyuPAg7a/36/8ADGtOrL+BX8ag/t1P/wDOa1CulYKqPT/Csstwzxi3ZXe0ctISHi9jTCQrHhCCGGe8YJbnq2t1FYxUOFODpLWcvIwYBZUV+udi4klEmWiKhYz2Rnd8nJBG4PK54PmYSoEsipkkmWVgxkkL3Edx1MvZwsfY0MQW1Kq9kYxV0ooKHc8ByyiVnFqrSxXyhBkpFJcpbImglBkeJZmbAOZDgGus/BsyzCWJLR1WVZRG5KqcWfsY+TG2G1b5wdhV3ooKLa8E3EQjjRoHjBsGd2LKwNo6llRApBUhRjLDGMekc+juBZ4zHkWwWKeCRI9RcBYxMjlZGj1qMSArGxfToxr32v1FBRejuB5o+pQ+xiB7CZ5e11kbWiRqY4howUcx8yVwJZNjmmPCvCbWrQE9UNFotu+j9qQOGLeSMjnud9z56tNFAUp4j8iL5RbfjJTalPEfkRfKLb8ZKBrRRRQK+HPIl+UXP4z0s8I36kf7yP76Z8OeRL8oufxnpV4SWxZeuWMfSaDOIa+dIjxTf+dxr3Cm1celJMRH08voNWEnRtm8hPVrqxgncDbWh7yPNVytYisaK3NUUHzZCgHekfBjxh5DK0irpHkKDntDm79hPn552q6WqFt7azB/tJcy/Pl9MS/NmuOHCsuUC1tnl/RI8nxVyPnbyR85ruejwu0s0SH91czOPWsey/O1drpi+1zea/7OLMvzHTpiX5wajSXkUa+Ktg2ORmbXk8gBEumMb10S9RdUzAQW0tyw/akOQp85ih20/Gb11ZOguHy0pmumVpRgiMEHRjydYXYY7lGw55J5US48KVgCY5bmWfTsdCvFbj0IkIDSAcsscGnPCfSsc8tpLbrDGjPKmYYurWRdLjtFjrbdQe0BuNs1gv8AB+sS/wB3F981VXpfi2VnZYG0IrFchQWYqSCctkAZBwMffgWqD9Yl/u4vvmrObO365XOmEFZZEB6vBOk97owbO++RQep76V/Lllb1yNj6oIX+FRhEv7q58+B99LF4ht1ufY7TSM2CSIYzcHIxgKVAOeflcvPXe94rs4WKtB0g0g3KSmO323OrbfTtzyaCW1urHdQT6vv89SY4sbpqQ+ddvpHI/ODVcbwgx/6PowY873Mknm7sDz/xphbcYF1yllajmDm2Jwdj/pHHo+mpuUnLZN3aN3kl7mdpIxoxhtigDYyc+Tq82NxjBFKeLh/+zufXJ+GlTV4s6RVtUFvYptzESKcesSZpI8N08ss931epwxOkjclQNlHIYWuWecs7Lxxsq4cDDx6f3w/4c1qlZdwKPGp/fL/w5rUa8ioFFFfC1Yx9or5mufsldIbUuk4AbIwdRAGDyOSQB66DrRXzNeZZlVSzMFUDJJOAB5yTyoPdFQ/biHR1nXQ6M6dfWLpz5tWcZ9FSILhXUMjKynkykEH1EbGg6UUUUBSniPyIvlFt+MlNqU8R+RF8otvxkoGtFFFAr4c8iX5Rc/jPSnwlgewsk4xLGf8Aaptw55Evyi5/GeknhSt3ewYIQBrQsCN2GcAA92+D81TlbjLZN3f0+njqauOGeXTLZvb8KJbOARqIAyOZx3+mqdxPxmTHMvscxSCUrHKh8XIoZhlo25MV31LzplbdBM+CzhQfPkkesV9uOAesU+zLmGCEMSrDfWoJwwkYiMZG+AWIzXDHV1crPp2n5e29R6L0OhhlPf6s5xJjdt/z3/tC4U4P9kxRXU9xMdeZBGoCqCk0ib8wRmMHAA51oN3cPKcyu8nxjkfMvkj5hVQTiSws1ht7a4e46slEGNl61suTKAoxk5wQ2MbYqw33EVjB+kuWmb9y2j2z5uul7J+avI3keiSicDfYV1i6MedcJFI6n9oDC7b51thdufPupJZ8ch5CIrZLZNJImkja6k1AjAXVhVyMnOCNqgdPTi6ys99fSKwIYaAqjdCNMYOByO+M7ek1nXj/AC3al1vw1DB0tHHLJDeNIcGFVSQRqwbU0rINIZMZxjvHKtIsxHbz26xRhUQvJojUDAKsMhRgbsd8effz1QOF29hdZHYwi4fOGbq2LMMBgGlSQhRvyC+verHfdIzmWOYW/VrGSkgknjUkawOyAdmzkHO2GPoqmLrccUaZiQI4+sVVTrZACShcnCLsfLG2qq90109BYxq1yxVXYrqWMnLYzuFz3evYVAvuLYw2h0zkHaNo7hWOQAjrjGTuRvnY0ovLyImMzx2UEJBbq7lw4ONtS2/aMbHUuwb9g+ego/RnEMkbyRWE9tbRF2CyMmJJV1HSXbQz5IxsAB5gKf8ASHDF51LTz9JCXqzhoj1g1E4zEQwUqSCNiPMfTUY9JWtzoW3srdXMgjLRRdpm1nBhGcDsjUM5PPkBTDpnh2VgJ7u5W3lYqY4Wn1mVwMPJK7bNIVJUaQQOyvmFAi6OmniZV1INShgC7DIIDfvDBGwPq5VZLHr2VuzHnO+lJJclkVs61Y5OCAfNioNh0LBFPMLkx9iONtInUapnJPVp1WoOxGk42AyScc6vvDtl1lshe6totWrseyX2Gohdg4ztg5zv6KjLDqndUuyqS9NaNnmgBHcYZv8ANUO+4jBRgs0LEg4AhlBOxHNmxWjNwlYscs/RrHvLdrPr1TV5k4L6PI8voxSCDkRr3euWp9nFXXSHgBrh+rdGtwGm7JaN99MDKTgONtiPWDWl9Ve++2f2Mn5tJ7C1hjeM+zLTTGchV0r+yygDxhAHa83dVh9vbf4RB9qn+Ndqio3VXvvln9jJ+bSHizo+4MsMkXWmYWl9GrQhggmaOMx5G+nJVsFjzVRnOM2f29t/hEH2qf41HuuJIkkSMdZIXCtmOMyKiuxRHdlyFVmBAP8AVJ5AkYxXY7i4ublcezY7dp485R4ToW0lc5yAyqZVQHlk7d+6nh63uUihREvQqi0EyzRthXF5BtCrLsgh63Vp2ACk4bNW08cWwDk9aFUZVjE+JVEiRM0JA8YA7qNv3gRkEGuQ4/tgGLidAiysxeFhgw7yR8t3UdrAzkcs0Fc6vpBYAyNdtJLbs0gfU2hluYR4tcAo/UtLhVwzaQdyM1Nlt7h+hrpJOulciQRhoZNZTK4HVykyvvqxr7RGBjvL5eMoSVXTOHaQxdWYWDKQquS4PkpoYPqO2PTtXBPCBamN3DPherwNBzIJW0RNGDzVm2ycY78ZoKd7SyySjqotatNanXJ0e8EY0eysh7Y6S4GsEyZHlKM7Vf8Ah3oM2yyamjLSydawij6qNToRMJHqbAwgJJJJJJ9FeIuKoWmjhCz63RZSDCw6pX1BetBGUyUYbjAxuRkZ4WXHVrL5LP5USrlCNYmcRxunnQsQM7YyCRuMhYaKTxcUwvMsKdYzsZRtGcL1MjROztyVQ66c9+RikbcfkXbQEWuFuEthH15E7ajGOsWHRgqNZY9ryVJoLpSniPyIvlFt+MlIuhuO3lliVltdMsskQSO4LzJo63tyQlBhfF777ahzp7xH5EXyi2/GSga0UUUCvhzyJflFz+M9LfCKrewXKgnS0bMB+6HGT82c+oGmXDnkS/KLn8Z6ZSxBlKsAVYEEHkQRggjzUGKQPULiG2D25jbOhmBZQSAxAZgSB35HPnVq4h4Se1YsgLQdzczH/Vf0f1vp351vpdcxgDvYD6Q1UK3YWKIDoUJzU6QASOycZxmpUVqq+Soz5+Z+k70wPR9uI9UdxJy3iaJi6tgZBY4XT5if41BsuE7q7PixKy/1Rt87dmMfSa8T2sre7r1SOU16i7Mwz5hufoG9c7XpuJZVMsTvFvqIYLjIOCeY2I5Nse+rlZeBaXq2ZuqD4JVWYvlu4HTpVfXviqqOHzDI4lyHIAxjSy6S2QwycntDzgjSd66Y6MjLnaufQ8lo2WjlEfW6XKSKyA4VVB8Sxj5AZ2xS/iu+sIIY3uraGZXY4WEq5RiMkup0lSR3864dF+CyS4g6+HqgSzAAjQXC7auTI2+obgcs53qV0R4ObzrDG6tGunXrMjKCysgUZidlY8z5I8iurmqVpxb0VFOZYIbyMadJjSNApP72rrNSk4AODUpONrIEtbdDu7Z8oxJnJ5ZbS57/AONWm94GmjkVZJ2DynCL7JTMhA3CKwQnbuH/ADr2vg8uFUjqnfkcPvqbbdmW4GOQ3x3Vtlne/IpF50/d3EoeK1tLR0GRIxzIuAVHZz2mAYgDQTvtUnonoZ1l665Q3M5ZSst0erVNIDDTHK6Fu2dhy8Xyw2Dq0HgxiUYC24Hm6liPPyaTFT4OAIACDpAPMRxRx5HPBIUt9BrBRejuD55nMhWMu5BkdIlbXgAYMsiCNVGB2UQ8u/v1Do7oZViRZUid1VQzaF7TAYJzgZplRQRfayL3qL6i/wCFHtZF71F9Rf8ACpVFBF9rIveovqL/AIUe1kXvUX1F/wAKlUUEX2si96i+ov8AhUG84cDzLLHNNAdKRusWkCRI3Z0U5UlcFmGVIJDkebDiigrHuDjxpM0xRRphQ6MQIZop2RMICwLRIO0SQq4HeTx6f4HEkEwidjIxuXUEgDVcpoIJAyAOYP31baKBDb8IoJRLJLLLJqd2Zwg164lhCkIoAARQBjG+Sc5qFZ+D2KKGSKOVwHCID1UHZRDkIw6rEoPJi+okAd+9Wuigq0Pg/iVrc9bKVt8aFIj5hmbIfRqjU6sFEKqVAXGNj4tPB1DFGyRyyLvEY2EcKmLqHEkZysQ6wgqATJqyBvvkm2UUCPojhRLeTrBLK7YmBL6d+unNwxOlRvqOBjbFcJODtTyE3M3UyTLcPCFjwXUxsBr0awuY1Oxz6asdFAt6E6BjtU0xgE5clyqhm1uznJAGd2/hXPiPyIvlFt+MlNqU8R+RF8otvxkoGtFFFAr4c8iX5Rc/jPTWlPDnkS/KLn8Z6bZoPhFVrpbwf28xBGuLtaiI8AHn+ywIXn3YqzZozQI+j+C7SHBEKuw/ak7Z9Y1bD5gKdgV9zRmgKW9LcO29zjr4lcrybdWA82tSDj0ZxTLNGaDxBAqKFRQqqAAAMAAcgBXujNGaD8++F2yKdLxjrZm1rE+WbdNUjjTHgDQowMDz5POt7srbq0VC7yaRjU5BZsd7EAZPprFfDBYyP0tCyRyMojhyVQkDEsneBW4Zr6P9W1Or0fpZv+2/446c+rJ9oozRmvnHYUUZozQFFGaM0BRRmjNAUUZr5mg+0Up9vm+CXf1E/wA9Ht83wS7+on+eg6XPTsaXMduQ5eQOwOk6VCDV2nO2Tg7DJ27qj9CcTpctpEUsepBNEXC4miJwJE0sSOY2bBw67b1Cv52kngl9jXYEPW5Xq1OrrE0bHrNsc6X8P20lu6GSK4kEMAtYAsCoViBU5kJmbU50INsDsk43wAey8Z2Slg11CCpw3b5HUUP0MCD+734oueMrONnV7qFWTOsFvJ0tpYH0qeY7uZwN6q8vQrmJk6u67UPSEOeoXY3swlDY639nGCO/0V6PQz5J6q68q+b9Av8ArhyP9L+x/H0UF/VgRkHIO4Pnr7SHo7pNooY4/Yt2dCKmerUZ0qFzjrNuVSR063wW7+on+ega0p4j8iL5RbfjJTXNKuI/Ii+UW34yUDWiiigVnh1MsVluU1MzlVmYDU5LMQM7ZJJ+ej3Pj3+7+3aiigPc+Pf7v7dqPc+Pf7v7dqKKA9z49/u/t2o9z49/u/t2oooD3Pj3+7+3aj3Pj3+7+3aiigPc+Pf7v7dqPc+Pf7v7dqKKA9zw9/u/t2o9z49/u/t2oooD3Pj3+7+3aj3Pj3+7+3aiigPc+Pf7v7dqPc+Pf7v7dqKKA9z49/u/t2o9z49/u/t2oooD3Pj3+7+3aj3Pj3+7+3aiigPc+Pf7v7dqPc+Pf7v7dqKKA9z49/u/t2o9z49/u/t2oooD3Pj3+7+3aj3Pj3+7+3aiigPc+Pf7v7dqPc+Pf7v7dqKKA9z49/u/t2o9z49/u/t2oooD3Pj3+7+3agcOplS0ty+llcK0zEalIZSRnfBAPzUUUDTFfaKKD//Z"/>
          <p:cNvSpPr>
            <a:spLocks noChangeAspect="1" noChangeArrowheads="1"/>
          </p:cNvSpPr>
          <p:nvPr/>
        </p:nvSpPr>
        <p:spPr bwMode="auto">
          <a:xfrm>
            <a:off x="307975" y="-738188"/>
            <a:ext cx="2447925" cy="1866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2236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5"/>
          <p:cNvSpPr txBox="1">
            <a:spLocks/>
          </p:cNvSpPr>
          <p:nvPr/>
        </p:nvSpPr>
        <p:spPr>
          <a:xfrm>
            <a:off x="9464351" y="6216391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9380F9C-9AB9-4852-B040-F20DFE8F8065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fr-FR" sz="1200" b="0" i="0" u="none" strike="noStrike" kern="1200" cap="none" spc="0" normalizeH="0" baseline="0" noProof="0" dirty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05" t="30757" r="19931" b="26820"/>
          <a:stretch>
            <a:fillRect/>
          </a:stretch>
        </p:blipFill>
        <p:spPr bwMode="auto">
          <a:xfrm>
            <a:off x="2290231" y="2060138"/>
            <a:ext cx="171450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89" t="34302" r="20743" b="28789"/>
          <a:stretch>
            <a:fillRect/>
          </a:stretch>
        </p:blipFill>
        <p:spPr bwMode="auto">
          <a:xfrm>
            <a:off x="4463518" y="2060138"/>
            <a:ext cx="171450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66" t="35187" r="22626" b="28149"/>
          <a:stretch>
            <a:fillRect/>
          </a:stretch>
        </p:blipFill>
        <p:spPr bwMode="auto">
          <a:xfrm>
            <a:off x="6898743" y="2131575"/>
            <a:ext cx="171450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79" t="35925" r="22920" b="25049"/>
          <a:stretch>
            <a:fillRect/>
          </a:stretch>
        </p:blipFill>
        <p:spPr bwMode="auto">
          <a:xfrm>
            <a:off x="2261656" y="3758763"/>
            <a:ext cx="1743075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15" t="35286" r="22774" b="24852"/>
          <a:stretch>
            <a:fillRect/>
          </a:stretch>
        </p:blipFill>
        <p:spPr bwMode="auto">
          <a:xfrm>
            <a:off x="4425418" y="3714313"/>
            <a:ext cx="1752600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11" t="32776" r="24286" b="25739"/>
          <a:stretch>
            <a:fillRect/>
          </a:stretch>
        </p:blipFill>
        <p:spPr bwMode="auto">
          <a:xfrm>
            <a:off x="7114643" y="3696850"/>
            <a:ext cx="1733550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ZoneTexte 8"/>
          <p:cNvSpPr txBox="1">
            <a:spLocks noChangeArrowheads="1"/>
          </p:cNvSpPr>
          <p:nvPr/>
        </p:nvSpPr>
        <p:spPr bwMode="auto">
          <a:xfrm>
            <a:off x="288758" y="5278835"/>
            <a:ext cx="11502189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</a:rPr>
              <a:t>Diminuer le volume de gaz emprisonné dans les alvéoles (diminuer la surface et la profondeur)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</a:rPr>
              <a:t>Réalisation des alvéoles qui se présentent comme des rainures étroites; ces rainures</a:t>
            </a:r>
            <a:r>
              <a:rPr kumimoji="0" lang="fr-FR" sz="18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</a:rPr>
              <a:t> </a:t>
            </a: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</a:rPr>
              <a:t>peuvent  décrire un périmètre fermé.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</a:rPr>
              <a:t>Elimination des alvéoles; utilisation et utilisation des orifices débouchant directement dans le film mince (</a:t>
            </a:r>
            <a:r>
              <a:rPr kumimoji="0" lang="fr-FR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</a:rPr>
              <a:t>restricteurs</a:t>
            </a: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</a:rPr>
              <a:t> inhérents).</a:t>
            </a:r>
          </a:p>
        </p:txBody>
      </p:sp>
      <p:sp>
        <p:nvSpPr>
          <p:cNvPr id="12" name="ZoneTexte 1"/>
          <p:cNvSpPr txBox="1">
            <a:spLocks noChangeArrowheads="1"/>
          </p:cNvSpPr>
          <p:nvPr/>
        </p:nvSpPr>
        <p:spPr bwMode="auto">
          <a:xfrm>
            <a:off x="1659992" y="534966"/>
            <a:ext cx="8351838" cy="553998"/>
          </a:xfrm>
          <a:prstGeom prst="rect">
            <a:avLst/>
          </a:prstGeom>
          <a:solidFill>
            <a:schemeClr val="bg2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Butées aérostatiques: règles de conception</a:t>
            </a:r>
          </a:p>
        </p:txBody>
      </p:sp>
    </p:spTree>
    <p:extLst>
      <p:ext uri="{BB962C8B-B14F-4D97-AF65-F5344CB8AC3E}">
        <p14:creationId xmlns:p14="http://schemas.microsoft.com/office/powerpoint/2010/main" val="40251623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5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3C8DE32-1EDB-4CAA-98AB-0029DA5C4AB3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fr-FR" sz="1200" b="0" i="0" u="none" strike="noStrike" kern="1200" cap="none" spc="0" normalizeH="0" baseline="0" noProof="0" dirty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3" name="ZoneTexte 1"/>
          <p:cNvSpPr txBox="1">
            <a:spLocks noChangeArrowheads="1"/>
          </p:cNvSpPr>
          <p:nvPr/>
        </p:nvSpPr>
        <p:spPr bwMode="auto">
          <a:xfrm>
            <a:off x="2200776" y="673056"/>
            <a:ext cx="7704138" cy="553998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Paliers aérostatiques</a:t>
            </a:r>
          </a:p>
        </p:txBody>
      </p:sp>
      <p:graphicFrame>
        <p:nvGraphicFramePr>
          <p:cNvPr id="4" name="Obje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0717405"/>
              </p:ext>
            </p:extLst>
          </p:nvPr>
        </p:nvGraphicFramePr>
        <p:xfrm>
          <a:off x="4928769" y="1939926"/>
          <a:ext cx="1323975" cy="175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Picture" r:id="rId3" imgW="7768703" imgH="7314581" progId="Word.Picture.8">
                  <p:embed/>
                </p:oleObj>
              </mc:Choice>
              <mc:Fallback>
                <p:oleObj name="Picture" r:id="rId3" imgW="7768703" imgH="7314581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64763" t="26624" r="-2573" b="20235"/>
                      <a:stretch>
                        <a:fillRect/>
                      </a:stretch>
                    </p:blipFill>
                    <p:spPr bwMode="auto">
                      <a:xfrm>
                        <a:off x="4928769" y="1939926"/>
                        <a:ext cx="1323975" cy="175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8208661"/>
              </p:ext>
            </p:extLst>
          </p:nvPr>
        </p:nvGraphicFramePr>
        <p:xfrm>
          <a:off x="7051257" y="1912938"/>
          <a:ext cx="1371600" cy="175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name="Picture" r:id="rId5" imgW="5741334" imgH="4315527" progId="Word.Picture.8">
                  <p:embed/>
                </p:oleObj>
              </mc:Choice>
              <mc:Fallback>
                <p:oleObj name="Picture" r:id="rId5" imgW="5741334" imgH="4315527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53777" t="29279" r="18364" b="23106"/>
                      <a:stretch>
                        <a:fillRect/>
                      </a:stretch>
                    </p:blipFill>
                    <p:spPr bwMode="auto">
                      <a:xfrm>
                        <a:off x="7051257" y="1912938"/>
                        <a:ext cx="1371600" cy="175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25" t="26132" r="16978" b="19292"/>
          <a:stretch>
            <a:fillRect/>
          </a:stretch>
        </p:blipFill>
        <p:spPr bwMode="auto">
          <a:xfrm>
            <a:off x="9678569" y="1939926"/>
            <a:ext cx="14859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1299076" y="4491037"/>
            <a:ext cx="9177338" cy="20304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285750" marR="0" lvl="0" indent="-28575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Les paliers aérostatiques soufrent du même problème d’instabilité pneumatique que les 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butées aérostatiques. Les solutions apportées sont les mêmes: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	- Utilisation des alvéoles d’alimentation peu profondes et avec un volume réduit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	- Augmentation du rapport </a:t>
            </a:r>
            <a:r>
              <a:rPr kumimoji="0" lang="fr-FR" sz="18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</a:t>
            </a:r>
            <a:r>
              <a:rPr kumimoji="0" lang="fr-FR" sz="1800" b="0" i="1" u="none" strike="noStrike" kern="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r</a:t>
            </a:r>
            <a:r>
              <a:rPr kumimoji="0" lang="fr-FR" sz="18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/P</a:t>
            </a:r>
            <a:r>
              <a:rPr kumimoji="0" lang="fr-FR" sz="1800" b="0" i="1" u="none" strike="noStrike" kern="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</a:t>
            </a: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en utilisant des orifices de diamètre 4-5 fois 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	supérieurs au jeu radial. </a:t>
            </a:r>
          </a:p>
          <a:p>
            <a:pPr marL="285750" marR="0" lvl="0" indent="-28575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Pour des fortes vitesses de rotation, les paliers aérostatiques hybrides peuvent générer aussi 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des </a:t>
            </a:r>
            <a:r>
              <a:rPr kumimoji="0" lang="fr-FR" sz="1800" b="0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instabilités </a:t>
            </a:r>
            <a:r>
              <a:rPr kumimoji="0" lang="fr-FR" sz="1800" b="0" i="0" u="sng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auto-entrétenues</a:t>
            </a:r>
            <a:r>
              <a:rPr kumimoji="0" lang="fr-FR" sz="1800" b="0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de fouettement tout comme le palier aérodynamique.</a:t>
            </a:r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323" y="1687512"/>
            <a:ext cx="3082925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32985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5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AD5F185-2620-451A-B39E-A77F6B752AD0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fr-FR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3" name="ZoneTexte 1"/>
          <p:cNvSpPr txBox="1">
            <a:spLocks noChangeArrowheads="1"/>
          </p:cNvSpPr>
          <p:nvPr/>
        </p:nvSpPr>
        <p:spPr bwMode="auto">
          <a:xfrm>
            <a:off x="107950" y="115888"/>
            <a:ext cx="11743155" cy="1077912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</a:rPr>
              <a:t>Comportement dynamique du palier aérostatique (hybride) à vitesse de rotation non-nulle</a:t>
            </a:r>
          </a:p>
        </p:txBody>
      </p:sp>
      <p:sp>
        <p:nvSpPr>
          <p:cNvPr id="4" name="ZoneTexte 2"/>
          <p:cNvSpPr txBox="1">
            <a:spLocks noChangeArrowheads="1"/>
          </p:cNvSpPr>
          <p:nvPr/>
        </p:nvSpPr>
        <p:spPr bwMode="auto">
          <a:xfrm>
            <a:off x="3770313" y="1449388"/>
            <a:ext cx="49149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</a:rPr>
              <a:t>Pour des fortes vitesses de rotation, les paliers 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</a:rPr>
              <a:t>aérostatiques hybrides peuvent générer aussi des 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</a:rPr>
              <a:t>instabilités auto-entrétenues de fouettement tout 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</a:rPr>
              <a:t>comme le palier aérodynamique.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27" t="3320" r="41096" b="-3017"/>
          <a:stretch>
            <a:fillRect/>
          </a:stretch>
        </p:blipFill>
        <p:spPr bwMode="auto">
          <a:xfrm>
            <a:off x="133350" y="1498600"/>
            <a:ext cx="3455988" cy="337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-8092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graphicFrame>
        <p:nvGraphicFramePr>
          <p:cNvPr id="7" name="Objet 4"/>
          <p:cNvGraphicFramePr>
            <a:graphicFrameLocks noChangeAspect="1"/>
          </p:cNvGraphicFramePr>
          <p:nvPr/>
        </p:nvGraphicFramePr>
        <p:xfrm>
          <a:off x="5453063" y="3154363"/>
          <a:ext cx="979487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0" name="Equation" r:id="rId4" imgW="977760" imgH="634680" progId="Equation.3">
                  <p:embed/>
                </p:oleObj>
              </mc:Choice>
              <mc:Fallback>
                <p:oleObj name="Equation" r:id="rId4" imgW="977760" imgH="634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53063" y="3154363"/>
                        <a:ext cx="979487" cy="63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ZoneTexte 5"/>
          <p:cNvSpPr txBox="1">
            <a:spLocks noChangeArrowheads="1"/>
          </p:cNvSpPr>
          <p:nvPr/>
        </p:nvSpPr>
        <p:spPr bwMode="auto">
          <a:xfrm>
            <a:off x="3892550" y="2841625"/>
            <a:ext cx="15605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</a:rPr>
              <a:t>Masse critique</a:t>
            </a:r>
          </a:p>
        </p:txBody>
      </p:sp>
      <p:cxnSp>
        <p:nvCxnSpPr>
          <p:cNvPr id="9" name="Connecteur droit avec flèche 8"/>
          <p:cNvCxnSpPr/>
          <p:nvPr/>
        </p:nvCxnSpPr>
        <p:spPr>
          <a:xfrm>
            <a:off x="2268538" y="2865438"/>
            <a:ext cx="358775" cy="322262"/>
          </a:xfrm>
          <a:prstGeom prst="straightConnector1">
            <a:avLst/>
          </a:prstGeom>
          <a:noFill/>
          <a:ln w="31750" cap="flat" cmpd="sng" algn="ctr">
            <a:solidFill>
              <a:srgbClr val="1F497D"/>
            </a:solidFill>
            <a:prstDash val="solid"/>
            <a:tailEnd type="arrow"/>
          </a:ln>
          <a:effectLst/>
        </p:spPr>
      </p:cxnSp>
      <p:sp>
        <p:nvSpPr>
          <p:cNvPr id="10" name="Rectangle 9"/>
          <p:cNvSpPr/>
          <p:nvPr/>
        </p:nvSpPr>
        <p:spPr>
          <a:xfrm>
            <a:off x="2268538" y="3187700"/>
            <a:ext cx="1079500" cy="457200"/>
          </a:xfrm>
          <a:prstGeom prst="rect">
            <a:avLst/>
          </a:prstGeom>
          <a:noFill/>
          <a:ln w="25400" cap="flat" cmpd="sng" algn="ctr">
            <a:solidFill>
              <a:srgbClr val="1F497D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cxnSp>
        <p:nvCxnSpPr>
          <p:cNvPr id="11" name="Connecteur droit avec flèche 10"/>
          <p:cNvCxnSpPr/>
          <p:nvPr/>
        </p:nvCxnSpPr>
        <p:spPr>
          <a:xfrm flipH="1" flipV="1">
            <a:off x="1979613" y="2492375"/>
            <a:ext cx="288925" cy="373063"/>
          </a:xfrm>
          <a:prstGeom prst="straightConnector1">
            <a:avLst/>
          </a:prstGeom>
          <a:noFill/>
          <a:ln w="31750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  <p:sp>
        <p:nvSpPr>
          <p:cNvPr id="12" name="Rectangle 11"/>
          <p:cNvSpPr/>
          <p:nvPr/>
        </p:nvSpPr>
        <p:spPr>
          <a:xfrm>
            <a:off x="755650" y="2205038"/>
            <a:ext cx="1223963" cy="444500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3" name="ZoneTexte 14"/>
          <p:cNvSpPr txBox="1">
            <a:spLocks noChangeArrowheads="1"/>
          </p:cNvSpPr>
          <p:nvPr/>
        </p:nvSpPr>
        <p:spPr bwMode="auto">
          <a:xfrm>
            <a:off x="133350" y="5084763"/>
            <a:ext cx="87598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</a:rPr>
              <a:t>L’amortissement </a:t>
            </a:r>
            <a:r>
              <a:rPr kumimoji="0" lang="fr-FR" sz="1800" b="0" i="1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</a:rPr>
              <a:t>C</a:t>
            </a:r>
            <a:r>
              <a: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</a:rPr>
              <a:t> a un effet stabilisant qui est diminué par la présence du volume de gaz dans les alvéoles</a:t>
            </a:r>
          </a:p>
        </p:txBody>
      </p:sp>
      <p:sp>
        <p:nvSpPr>
          <p:cNvPr id="14" name="ZoneTexte 15"/>
          <p:cNvSpPr txBox="1">
            <a:spLocks noChangeArrowheads="1"/>
          </p:cNvSpPr>
          <p:nvPr/>
        </p:nvSpPr>
        <p:spPr bwMode="auto">
          <a:xfrm>
            <a:off x="3892550" y="3963988"/>
            <a:ext cx="23383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</a:rPr>
              <a:t>Amortissement effectif</a:t>
            </a:r>
          </a:p>
        </p:txBody>
      </p:sp>
      <p:graphicFrame>
        <p:nvGraphicFramePr>
          <p:cNvPr id="15" name="Objet 16"/>
          <p:cNvGraphicFramePr>
            <a:graphicFrameLocks noChangeAspect="1"/>
          </p:cNvGraphicFramePr>
          <p:nvPr/>
        </p:nvGraphicFramePr>
        <p:xfrm>
          <a:off x="5454650" y="4437063"/>
          <a:ext cx="1195388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1" name="Equation" r:id="rId6" imgW="1193760" imgH="304560" progId="Equation.3">
                  <p:embed/>
                </p:oleObj>
              </mc:Choice>
              <mc:Fallback>
                <p:oleObj name="Equation" r:id="rId6" imgW="1193760" imgH="304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54650" y="4437063"/>
                        <a:ext cx="1195388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ZoneTexte 17"/>
          <p:cNvSpPr txBox="1">
            <a:spLocks noChangeArrowheads="1"/>
          </p:cNvSpPr>
          <p:nvPr/>
        </p:nvSpPr>
        <p:spPr bwMode="auto">
          <a:xfrm>
            <a:off x="136525" y="5737225"/>
            <a:ext cx="8964613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</a:rPr>
              <a:t>La raideur croisée </a:t>
            </a:r>
            <a:r>
              <a:rPr kumimoji="0" lang="fr-FR" sz="1800" b="0" i="1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</a:rPr>
              <a:t>k</a:t>
            </a:r>
            <a:r>
              <a: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</a:rPr>
              <a:t> a un effet défavorable qui est amplifié par l’augmentation de la vitesse de 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</a:rPr>
              <a:t>rotation. Néanmoins, il existe des solutions simples pour diminuer l’effet défavorable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</a:rPr>
              <a:t>de la vitesse de rotation). </a:t>
            </a:r>
          </a:p>
        </p:txBody>
      </p:sp>
      <p:pic>
        <p:nvPicPr>
          <p:cNvPr id="17" name="Image 160" descr="Partie2-xx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350" y="1936750"/>
            <a:ext cx="3803650" cy="370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1974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>
            <a:spLocks noChangeArrowheads="1"/>
          </p:cNvSpPr>
          <p:nvPr/>
        </p:nvSpPr>
        <p:spPr bwMode="auto">
          <a:xfrm>
            <a:off x="197394" y="330561"/>
            <a:ext cx="11599528" cy="1015663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Analyse expérimentale d’un rotor rigide</a:t>
            </a:r>
            <a:r>
              <a:rPr kumimoji="0" lang="fr-FR" sz="30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sur deux paliers </a:t>
            </a:r>
            <a:r>
              <a:rPr lang="fr-FR" sz="3000" b="1" kern="0" dirty="0" err="1">
                <a:solidFill>
                  <a:srgbClr val="000000"/>
                </a:solidFill>
              </a:rPr>
              <a:t>a</a:t>
            </a:r>
            <a:r>
              <a:rPr kumimoji="0" lang="fr-FR" sz="30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érostatiques</a:t>
            </a:r>
            <a:endParaRPr kumimoji="0" lang="fr-FR" sz="30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00" t="6725" r="18129"/>
          <a:stretch>
            <a:fillRect/>
          </a:stretch>
        </p:blipFill>
        <p:spPr bwMode="auto">
          <a:xfrm>
            <a:off x="7156033" y="2553954"/>
            <a:ext cx="3395662" cy="315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Image 51" descr="Partie2-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85"/>
          <a:stretch>
            <a:fillRect/>
          </a:stretch>
        </p:blipFill>
        <p:spPr bwMode="auto">
          <a:xfrm>
            <a:off x="1587083" y="2698416"/>
            <a:ext cx="5616575" cy="304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7419558" y="2561891"/>
            <a:ext cx="9017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Force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transducer</a:t>
            </a: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8356183" y="2566654"/>
            <a:ext cx="1163637" cy="2746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Accelerometer</a:t>
            </a:r>
          </a:p>
        </p:txBody>
      </p:sp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9448383" y="2553954"/>
            <a:ext cx="1103312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Displacement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probe</a:t>
            </a:r>
          </a:p>
        </p:txBody>
      </p:sp>
      <p:sp>
        <p:nvSpPr>
          <p:cNvPr id="9" name="Line 13"/>
          <p:cNvSpPr>
            <a:spLocks noChangeShapeType="1"/>
          </p:cNvSpPr>
          <p:nvPr/>
        </p:nvSpPr>
        <p:spPr bwMode="auto">
          <a:xfrm flipV="1">
            <a:off x="3458745" y="4485941"/>
            <a:ext cx="73025" cy="15970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0" name="Line 14"/>
          <p:cNvSpPr>
            <a:spLocks noChangeShapeType="1"/>
          </p:cNvSpPr>
          <p:nvPr/>
        </p:nvSpPr>
        <p:spPr bwMode="auto">
          <a:xfrm flipV="1">
            <a:off x="3458745" y="4485941"/>
            <a:ext cx="1657350" cy="15970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1" name="Text Box 15"/>
          <p:cNvSpPr txBox="1">
            <a:spLocks noChangeArrowheads="1"/>
          </p:cNvSpPr>
          <p:nvPr/>
        </p:nvSpPr>
        <p:spPr bwMode="auto">
          <a:xfrm>
            <a:off x="2595145" y="6009941"/>
            <a:ext cx="19224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200">
                <a:solidFill>
                  <a:srgbClr val="000000"/>
                </a:solidFill>
                <a:latin typeface="Arial" panose="020B0604020202020204" pitchFamily="34" charset="0"/>
              </a:rPr>
              <a:t>hybrid aerostaticbearings </a:t>
            </a:r>
          </a:p>
        </p:txBody>
      </p:sp>
      <p:sp>
        <p:nvSpPr>
          <p:cNvPr id="12" name="Text Box 16"/>
          <p:cNvSpPr txBox="1">
            <a:spLocks noChangeArrowheads="1"/>
          </p:cNvSpPr>
          <p:nvPr/>
        </p:nvSpPr>
        <p:spPr bwMode="auto">
          <a:xfrm>
            <a:off x="3531770" y="2122154"/>
            <a:ext cx="7413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200">
                <a:solidFill>
                  <a:srgbClr val="000000"/>
                </a:solidFill>
                <a:latin typeface="Arial" panose="020B0604020202020204" pitchFamily="34" charset="0"/>
              </a:rPr>
              <a:t>Impact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200">
                <a:solidFill>
                  <a:srgbClr val="000000"/>
                </a:solidFill>
                <a:latin typeface="Arial" panose="020B0604020202020204" pitchFamily="34" charset="0"/>
              </a:rPr>
              <a:t>hammer</a:t>
            </a:r>
          </a:p>
        </p:txBody>
      </p:sp>
      <p:sp>
        <p:nvSpPr>
          <p:cNvPr id="13" name="Line 17"/>
          <p:cNvSpPr>
            <a:spLocks noChangeShapeType="1"/>
          </p:cNvSpPr>
          <p:nvPr/>
        </p:nvSpPr>
        <p:spPr bwMode="auto">
          <a:xfrm>
            <a:off x="3892133" y="2553954"/>
            <a:ext cx="71437" cy="3603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4" name="Text Box 18"/>
          <p:cNvSpPr txBox="1">
            <a:spLocks noChangeArrowheads="1"/>
          </p:cNvSpPr>
          <p:nvPr/>
        </p:nvSpPr>
        <p:spPr bwMode="auto">
          <a:xfrm>
            <a:off x="2666583" y="2193591"/>
            <a:ext cx="901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200">
                <a:solidFill>
                  <a:srgbClr val="000000"/>
                </a:solidFill>
                <a:latin typeface="Arial" panose="020B0604020202020204" pitchFamily="34" charset="0"/>
              </a:rPr>
              <a:t>Force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200">
                <a:solidFill>
                  <a:srgbClr val="000000"/>
                </a:solidFill>
                <a:latin typeface="Arial" panose="020B0604020202020204" pitchFamily="34" charset="0"/>
              </a:rPr>
              <a:t>transducer</a:t>
            </a:r>
          </a:p>
        </p:txBody>
      </p:sp>
      <p:sp>
        <p:nvSpPr>
          <p:cNvPr id="15" name="Line 19"/>
          <p:cNvSpPr>
            <a:spLocks noChangeShapeType="1"/>
          </p:cNvSpPr>
          <p:nvPr/>
        </p:nvSpPr>
        <p:spPr bwMode="auto">
          <a:xfrm>
            <a:off x="3171408" y="2625391"/>
            <a:ext cx="504825" cy="1152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6" name="Text Box 20"/>
          <p:cNvSpPr txBox="1">
            <a:spLocks noChangeArrowheads="1"/>
          </p:cNvSpPr>
          <p:nvPr/>
        </p:nvSpPr>
        <p:spPr bwMode="auto">
          <a:xfrm>
            <a:off x="1587083" y="2193591"/>
            <a:ext cx="116363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200">
                <a:solidFill>
                  <a:srgbClr val="000000"/>
                </a:solidFill>
                <a:latin typeface="Arial" panose="020B0604020202020204" pitchFamily="34" charset="0"/>
              </a:rPr>
              <a:t>Accelerometer</a:t>
            </a:r>
          </a:p>
        </p:txBody>
      </p:sp>
      <p:sp>
        <p:nvSpPr>
          <p:cNvPr id="17" name="Line 21"/>
          <p:cNvSpPr>
            <a:spLocks noChangeShapeType="1"/>
          </p:cNvSpPr>
          <p:nvPr/>
        </p:nvSpPr>
        <p:spPr bwMode="auto">
          <a:xfrm>
            <a:off x="2234783" y="2409491"/>
            <a:ext cx="1081087" cy="14398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8" name="Text Box 22"/>
          <p:cNvSpPr txBox="1">
            <a:spLocks noChangeArrowheads="1"/>
          </p:cNvSpPr>
          <p:nvPr/>
        </p:nvSpPr>
        <p:spPr bwMode="auto">
          <a:xfrm>
            <a:off x="4374733" y="2214229"/>
            <a:ext cx="16097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200">
                <a:solidFill>
                  <a:srgbClr val="000000"/>
                </a:solidFill>
                <a:latin typeface="Arial" panose="020B0604020202020204" pitchFamily="34" charset="0"/>
              </a:rPr>
              <a:t>Displacement probes</a:t>
            </a:r>
          </a:p>
        </p:txBody>
      </p:sp>
      <p:sp>
        <p:nvSpPr>
          <p:cNvPr id="19" name="Line 23"/>
          <p:cNvSpPr>
            <a:spLocks noChangeShapeType="1"/>
          </p:cNvSpPr>
          <p:nvPr/>
        </p:nvSpPr>
        <p:spPr bwMode="auto">
          <a:xfrm flipH="1">
            <a:off x="4900195" y="2482516"/>
            <a:ext cx="142875" cy="13668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0" name="Line 24"/>
          <p:cNvSpPr>
            <a:spLocks noChangeShapeType="1"/>
          </p:cNvSpPr>
          <p:nvPr/>
        </p:nvSpPr>
        <p:spPr bwMode="auto">
          <a:xfrm>
            <a:off x="5043070" y="2482516"/>
            <a:ext cx="431800" cy="14398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1" name="Text Box 25"/>
          <p:cNvSpPr txBox="1">
            <a:spLocks noChangeArrowheads="1"/>
          </p:cNvSpPr>
          <p:nvPr/>
        </p:nvSpPr>
        <p:spPr bwMode="auto">
          <a:xfrm>
            <a:off x="5997158" y="2214229"/>
            <a:ext cx="6302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200">
                <a:solidFill>
                  <a:srgbClr val="000000"/>
                </a:solidFill>
                <a:latin typeface="Arial" panose="020B0604020202020204" pitchFamily="34" charset="0"/>
              </a:rPr>
              <a:t>Air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200">
                <a:solidFill>
                  <a:srgbClr val="000000"/>
                </a:solidFill>
                <a:latin typeface="Arial" panose="020B0604020202020204" pitchFamily="34" charset="0"/>
              </a:rPr>
              <a:t>blower</a:t>
            </a:r>
          </a:p>
        </p:txBody>
      </p:sp>
      <p:sp>
        <p:nvSpPr>
          <p:cNvPr id="22" name="Line 27"/>
          <p:cNvSpPr>
            <a:spLocks noChangeShapeType="1"/>
          </p:cNvSpPr>
          <p:nvPr/>
        </p:nvSpPr>
        <p:spPr bwMode="auto">
          <a:xfrm flipH="1">
            <a:off x="5403433" y="2625391"/>
            <a:ext cx="720725" cy="16573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3" name="Text Box 28"/>
          <p:cNvSpPr txBox="1">
            <a:spLocks noChangeArrowheads="1"/>
          </p:cNvSpPr>
          <p:nvPr/>
        </p:nvSpPr>
        <p:spPr bwMode="auto">
          <a:xfrm>
            <a:off x="4519195" y="6030579"/>
            <a:ext cx="183038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200">
                <a:solidFill>
                  <a:srgbClr val="000000"/>
                </a:solidFill>
                <a:latin typeface="Arial" panose="020B0604020202020204" pitchFamily="34" charset="0"/>
              </a:rPr>
              <a:t>Pelton (impulse) turbine </a:t>
            </a:r>
          </a:p>
        </p:txBody>
      </p:sp>
      <p:sp>
        <p:nvSpPr>
          <p:cNvPr id="24" name="Line 29"/>
          <p:cNvSpPr>
            <a:spLocks noChangeShapeType="1"/>
          </p:cNvSpPr>
          <p:nvPr/>
        </p:nvSpPr>
        <p:spPr bwMode="auto">
          <a:xfrm flipH="1" flipV="1">
            <a:off x="4323933" y="4498641"/>
            <a:ext cx="792162" cy="15843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5" name="Text Box 30"/>
          <p:cNvSpPr txBox="1">
            <a:spLocks noChangeArrowheads="1"/>
          </p:cNvSpPr>
          <p:nvPr/>
        </p:nvSpPr>
        <p:spPr bwMode="auto">
          <a:xfrm>
            <a:off x="1639470" y="6030579"/>
            <a:ext cx="7747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200">
                <a:solidFill>
                  <a:srgbClr val="000000"/>
                </a:solidFill>
                <a:latin typeface="Arial" panose="020B0604020202020204" pitchFamily="34" charset="0"/>
              </a:rPr>
              <a:t>Pedestal</a:t>
            </a:r>
          </a:p>
        </p:txBody>
      </p:sp>
      <p:sp>
        <p:nvSpPr>
          <p:cNvPr id="26" name="Line 31"/>
          <p:cNvSpPr>
            <a:spLocks noChangeShapeType="1"/>
          </p:cNvSpPr>
          <p:nvPr/>
        </p:nvSpPr>
        <p:spPr bwMode="auto">
          <a:xfrm flipV="1">
            <a:off x="2091908" y="4641516"/>
            <a:ext cx="287337" cy="13684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162257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483</Words>
  <Application>Microsoft Office PowerPoint</Application>
  <PresentationFormat>Personnalisé</PresentationFormat>
  <Paragraphs>101</Paragraphs>
  <Slides>15</Slides>
  <Notes>0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2</vt:i4>
      </vt:variant>
      <vt:variant>
        <vt:lpstr>Titres des diapositives</vt:lpstr>
      </vt:variant>
      <vt:variant>
        <vt:i4>15</vt:i4>
      </vt:variant>
    </vt:vector>
  </HeadingPairs>
  <TitlesOfParts>
    <vt:vector size="18" baseType="lpstr">
      <vt:lpstr>Thème Office</vt:lpstr>
      <vt:lpstr>Picture</vt:lpstr>
      <vt:lpstr>Equation</vt:lpstr>
      <vt:lpstr>Paliers à air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Institut PPRIME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Mihai ARGHIR</dc:creator>
  <cp:lastModifiedBy>AFM</cp:lastModifiedBy>
  <cp:revision>16</cp:revision>
  <dcterms:created xsi:type="dcterms:W3CDTF">2013-11-05T19:10:30Z</dcterms:created>
  <dcterms:modified xsi:type="dcterms:W3CDTF">2014-03-19T08:13:20Z</dcterms:modified>
</cp:coreProperties>
</file>