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80" r:id="rId3"/>
    <p:sldId id="294" r:id="rId4"/>
    <p:sldId id="300" r:id="rId5"/>
    <p:sldId id="301" r:id="rId6"/>
    <p:sldId id="324" r:id="rId7"/>
  </p:sldIdLst>
  <p:sldSz cx="9144000" cy="6858000" type="screen4x3"/>
  <p:notesSz cx="6718300" cy="98552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D08"/>
    <a:srgbClr val="FAD058"/>
    <a:srgbClr val="BCA44E"/>
    <a:srgbClr val="C0C0C0"/>
    <a:srgbClr val="CBD8E7"/>
    <a:srgbClr val="AFC2D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6238" y="350838"/>
            <a:ext cx="5965825" cy="4473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3063" y="5491163"/>
            <a:ext cx="5972175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9361488"/>
            <a:ext cx="67167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fld id="{5080811B-3C7A-4679-97A3-F30BECA25A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361950" y="5159375"/>
            <a:ext cx="599122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361950" y="9210675"/>
            <a:ext cx="599122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fr-FR"/>
          </a:p>
        </p:txBody>
      </p:sp>
      <p:grpSp>
        <p:nvGrpSpPr>
          <p:cNvPr id="36871" name="Group 28"/>
          <p:cNvGrpSpPr>
            <a:grpSpLocks/>
          </p:cNvGrpSpPr>
          <p:nvPr/>
        </p:nvGrpSpPr>
        <p:grpSpPr bwMode="auto">
          <a:xfrm>
            <a:off x="506413" y="5448300"/>
            <a:ext cx="5702300" cy="3471863"/>
            <a:chOff x="228" y="3432"/>
            <a:chExt cx="3774" cy="2187"/>
          </a:xfrm>
        </p:grpSpPr>
        <p:sp>
          <p:nvSpPr>
            <p:cNvPr id="49162" name="Line 10"/>
            <p:cNvSpPr>
              <a:spLocks noChangeShapeType="1"/>
            </p:cNvSpPr>
            <p:nvPr/>
          </p:nvSpPr>
          <p:spPr bwMode="auto">
            <a:xfrm>
              <a:off x="228" y="3432"/>
              <a:ext cx="3774" cy="0"/>
            </a:xfrm>
            <a:prstGeom prst="line">
              <a:avLst/>
            </a:prstGeom>
            <a:noFill/>
            <a:ln w="63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165" name="Line 13"/>
            <p:cNvSpPr>
              <a:spLocks noChangeShapeType="1"/>
            </p:cNvSpPr>
            <p:nvPr/>
          </p:nvSpPr>
          <p:spPr bwMode="auto">
            <a:xfrm>
              <a:off x="228" y="3614"/>
              <a:ext cx="3774" cy="0"/>
            </a:xfrm>
            <a:prstGeom prst="line">
              <a:avLst/>
            </a:prstGeom>
            <a:noFill/>
            <a:ln w="63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>
              <a:off x="228" y="3796"/>
              <a:ext cx="3774" cy="0"/>
            </a:xfrm>
            <a:prstGeom prst="line">
              <a:avLst/>
            </a:prstGeom>
            <a:noFill/>
            <a:ln w="63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170" name="Line 18"/>
            <p:cNvSpPr>
              <a:spLocks noChangeShapeType="1"/>
            </p:cNvSpPr>
            <p:nvPr/>
          </p:nvSpPr>
          <p:spPr bwMode="auto">
            <a:xfrm>
              <a:off x="228" y="3979"/>
              <a:ext cx="3774" cy="0"/>
            </a:xfrm>
            <a:prstGeom prst="line">
              <a:avLst/>
            </a:prstGeom>
            <a:noFill/>
            <a:ln w="63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171" name="Line 19"/>
            <p:cNvSpPr>
              <a:spLocks noChangeShapeType="1"/>
            </p:cNvSpPr>
            <p:nvPr/>
          </p:nvSpPr>
          <p:spPr bwMode="auto">
            <a:xfrm>
              <a:off x="228" y="4161"/>
              <a:ext cx="3774" cy="0"/>
            </a:xfrm>
            <a:prstGeom prst="line">
              <a:avLst/>
            </a:prstGeom>
            <a:noFill/>
            <a:ln w="63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172" name="Line 20"/>
            <p:cNvSpPr>
              <a:spLocks noChangeShapeType="1"/>
            </p:cNvSpPr>
            <p:nvPr/>
          </p:nvSpPr>
          <p:spPr bwMode="auto">
            <a:xfrm>
              <a:off x="228" y="4343"/>
              <a:ext cx="3774" cy="0"/>
            </a:xfrm>
            <a:prstGeom prst="line">
              <a:avLst/>
            </a:prstGeom>
            <a:noFill/>
            <a:ln w="63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173" name="Line 21"/>
            <p:cNvSpPr>
              <a:spLocks noChangeShapeType="1"/>
            </p:cNvSpPr>
            <p:nvPr/>
          </p:nvSpPr>
          <p:spPr bwMode="auto">
            <a:xfrm>
              <a:off x="228" y="4526"/>
              <a:ext cx="3774" cy="0"/>
            </a:xfrm>
            <a:prstGeom prst="line">
              <a:avLst/>
            </a:prstGeom>
            <a:noFill/>
            <a:ln w="63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174" name="Line 22"/>
            <p:cNvSpPr>
              <a:spLocks noChangeShapeType="1"/>
            </p:cNvSpPr>
            <p:nvPr/>
          </p:nvSpPr>
          <p:spPr bwMode="auto">
            <a:xfrm>
              <a:off x="228" y="4708"/>
              <a:ext cx="3774" cy="0"/>
            </a:xfrm>
            <a:prstGeom prst="line">
              <a:avLst/>
            </a:prstGeom>
            <a:noFill/>
            <a:ln w="63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175" name="Line 23"/>
            <p:cNvSpPr>
              <a:spLocks noChangeShapeType="1"/>
            </p:cNvSpPr>
            <p:nvPr/>
          </p:nvSpPr>
          <p:spPr bwMode="auto">
            <a:xfrm>
              <a:off x="228" y="4890"/>
              <a:ext cx="3774" cy="0"/>
            </a:xfrm>
            <a:prstGeom prst="line">
              <a:avLst/>
            </a:prstGeom>
            <a:noFill/>
            <a:ln w="63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176" name="Line 24"/>
            <p:cNvSpPr>
              <a:spLocks noChangeShapeType="1"/>
            </p:cNvSpPr>
            <p:nvPr/>
          </p:nvSpPr>
          <p:spPr bwMode="auto">
            <a:xfrm>
              <a:off x="228" y="5255"/>
              <a:ext cx="3774" cy="0"/>
            </a:xfrm>
            <a:prstGeom prst="line">
              <a:avLst/>
            </a:prstGeom>
            <a:noFill/>
            <a:ln w="63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177" name="Line 25"/>
            <p:cNvSpPr>
              <a:spLocks noChangeShapeType="1"/>
            </p:cNvSpPr>
            <p:nvPr/>
          </p:nvSpPr>
          <p:spPr bwMode="auto">
            <a:xfrm>
              <a:off x="228" y="5072"/>
              <a:ext cx="3774" cy="0"/>
            </a:xfrm>
            <a:prstGeom prst="line">
              <a:avLst/>
            </a:prstGeom>
            <a:noFill/>
            <a:ln w="63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178" name="Line 26"/>
            <p:cNvSpPr>
              <a:spLocks noChangeShapeType="1"/>
            </p:cNvSpPr>
            <p:nvPr/>
          </p:nvSpPr>
          <p:spPr bwMode="auto">
            <a:xfrm>
              <a:off x="228" y="5437"/>
              <a:ext cx="3774" cy="0"/>
            </a:xfrm>
            <a:prstGeom prst="line">
              <a:avLst/>
            </a:prstGeom>
            <a:noFill/>
            <a:ln w="63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179" name="Line 27"/>
            <p:cNvSpPr>
              <a:spLocks noChangeShapeType="1"/>
            </p:cNvSpPr>
            <p:nvPr/>
          </p:nvSpPr>
          <p:spPr bwMode="auto">
            <a:xfrm>
              <a:off x="228" y="5619"/>
              <a:ext cx="3774" cy="0"/>
            </a:xfrm>
            <a:prstGeom prst="line">
              <a:avLst/>
            </a:prstGeom>
            <a:noFill/>
            <a:ln w="63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396875" y="5175250"/>
            <a:ext cx="1212850" cy="320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r-FR" sz="1500">
                <a:solidFill>
                  <a:schemeClr val="folHlink"/>
                </a:solidFill>
              </a:rPr>
              <a:t>Notes </a:t>
            </a:r>
          </a:p>
        </p:txBody>
      </p:sp>
    </p:spTree>
    <p:extLst>
      <p:ext uri="{BB962C8B-B14F-4D97-AF65-F5344CB8AC3E}">
        <p14:creationId xmlns:p14="http://schemas.microsoft.com/office/powerpoint/2010/main" val="21502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C471C-96C6-40C8-A36C-C3B6E22C540B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E3282-93E2-43FC-81D8-5FB3F92A58B8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0B479-09EE-498F-AFB9-E9FC5F5D0A58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BCA35-E30C-4D30-85B4-31477D3C9467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80A0C-FDC8-4E41-9B69-93AF7D4C6CB5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21EB6-EFD7-473A-B736-70132BE03673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756" y="0"/>
              </a:cxn>
              <a:cxn ang="0">
                <a:pos x="74" y="0"/>
              </a:cxn>
              <a:cxn ang="0">
                <a:pos x="0" y="0"/>
              </a:cxn>
              <a:cxn ang="0">
                <a:pos x="0" y="74"/>
              </a:cxn>
              <a:cxn ang="0">
                <a:pos x="0" y="4320"/>
              </a:cxn>
              <a:cxn ang="0">
                <a:pos x="74" y="4320"/>
              </a:cxn>
              <a:cxn ang="0">
                <a:pos x="74" y="74"/>
              </a:cxn>
              <a:cxn ang="0">
                <a:pos x="5756" y="74"/>
              </a:cxn>
              <a:cxn ang="0">
                <a:pos x="5756" y="0"/>
              </a:cxn>
            </a:cxnLst>
            <a:rect l="0" t="0" r="r" b="b"/>
            <a:pathLst>
              <a:path w="5756" h="4320">
                <a:moveTo>
                  <a:pt x="5756" y="0"/>
                </a:moveTo>
                <a:lnTo>
                  <a:pt x="74" y="0"/>
                </a:lnTo>
                <a:lnTo>
                  <a:pt x="0" y="0"/>
                </a:lnTo>
                <a:lnTo>
                  <a:pt x="0" y="74"/>
                </a:lnTo>
                <a:lnTo>
                  <a:pt x="0" y="4320"/>
                </a:lnTo>
                <a:lnTo>
                  <a:pt x="74" y="4320"/>
                </a:lnTo>
                <a:lnTo>
                  <a:pt x="74" y="74"/>
                </a:lnTo>
                <a:lnTo>
                  <a:pt x="5756" y="74"/>
                </a:lnTo>
                <a:lnTo>
                  <a:pt x="575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Line 55"/>
          <p:cNvSpPr>
            <a:spLocks noChangeShapeType="1"/>
          </p:cNvSpPr>
          <p:nvPr/>
        </p:nvSpPr>
        <p:spPr bwMode="auto">
          <a:xfrm>
            <a:off x="728663" y="3582988"/>
            <a:ext cx="8415337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fr-FR"/>
          </a:p>
        </p:txBody>
      </p:sp>
      <p:pic>
        <p:nvPicPr>
          <p:cNvPr id="5" name="Picture 58" descr="TOTAL_LOGO_COUL_RVP"/>
          <p:cNvPicPr>
            <a:picLocks noChangeAspect="1" noChangeArrowheads="1"/>
          </p:cNvPicPr>
          <p:nvPr/>
        </p:nvPicPr>
        <p:blipFill>
          <a:blip r:embed="rId2" cstate="print"/>
          <a:srcRect l="5833" t="5115" r="7500" b="4860"/>
          <a:stretch>
            <a:fillRect/>
          </a:stretch>
        </p:blipFill>
        <p:spPr bwMode="auto">
          <a:xfrm>
            <a:off x="7858125" y="5332413"/>
            <a:ext cx="9239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9" descr="U:\LOGO\PETROCHEMCO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582613"/>
            <a:ext cx="5424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8" name="Rectangle 56"/>
          <p:cNvSpPr>
            <a:spLocks noGrp="1" noChangeArrowheads="1"/>
          </p:cNvSpPr>
          <p:nvPr>
            <p:ph type="ctrTitle"/>
          </p:nvPr>
        </p:nvSpPr>
        <p:spPr>
          <a:xfrm>
            <a:off x="619125" y="1757363"/>
            <a:ext cx="8343900" cy="1514475"/>
          </a:xfrm>
        </p:spPr>
        <p:txBody>
          <a:bodyPr lIns="91440" tIns="45720" rIns="91440" bIns="45720" anchor="b"/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619125" y="6273800"/>
            <a:ext cx="6159500" cy="323850"/>
          </a:xfrm>
        </p:spPr>
        <p:txBody>
          <a:bodyPr anchor="ctr"/>
          <a:lstStyle>
            <a:lvl1pPr>
              <a:defRPr sz="1200"/>
            </a:lvl1pPr>
          </a:lstStyle>
          <a:p>
            <a:pPr>
              <a:defRPr/>
            </a:pPr>
            <a:r>
              <a:rPr lang="fr-FR"/>
              <a:t>Références, date, lieu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EA736-A72E-4F9B-A460-54021FADAF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Références, date, lieu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5900" y="325438"/>
            <a:ext cx="2076450" cy="55308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36550" y="325438"/>
            <a:ext cx="6076950" cy="55308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83287-3330-40D0-8D77-7940B61F46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Références, date, lieu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2750" y="325438"/>
            <a:ext cx="8229600" cy="3571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336550" y="1330325"/>
            <a:ext cx="8229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F34B9-0E62-4E49-B2CE-10D648CD7B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Références, date, lieu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2750" y="325438"/>
            <a:ext cx="8229600" cy="3571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336550" y="1330325"/>
            <a:ext cx="8229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76BA8-1DF0-4116-B068-8CBD0B2FC9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Références, date, lieu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0C02D-623D-41E7-B5B5-C15152EC65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Références, date, lieu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5AF5D-AD2B-42D1-BF5E-A41DA0406C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Références, date, lieu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6550" y="13303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27550" y="13303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CB9E8-7057-4F96-9838-EBF3C4076E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Références, date, lieu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B62F5-71D2-4310-B719-72DD97F51E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Références, date, lieu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79424-0E18-41C8-B0B1-2445959487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Références, date, lieu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1DD83-FEAC-48FD-AE7F-3221046BE5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Références, date, lieu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34F07-E576-4500-9916-6AB9F6E3F1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Références, date, lieu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6EA71-F408-497F-9950-2A4AF13483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Références, date, lieu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325438"/>
            <a:ext cx="8229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25200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6550" y="1330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756" y="0"/>
              </a:cxn>
              <a:cxn ang="0">
                <a:pos x="74" y="0"/>
              </a:cxn>
              <a:cxn ang="0">
                <a:pos x="0" y="0"/>
              </a:cxn>
              <a:cxn ang="0">
                <a:pos x="0" y="74"/>
              </a:cxn>
              <a:cxn ang="0">
                <a:pos x="0" y="4320"/>
              </a:cxn>
              <a:cxn ang="0">
                <a:pos x="74" y="4320"/>
              </a:cxn>
              <a:cxn ang="0">
                <a:pos x="74" y="74"/>
              </a:cxn>
              <a:cxn ang="0">
                <a:pos x="5756" y="74"/>
              </a:cxn>
              <a:cxn ang="0">
                <a:pos x="5756" y="0"/>
              </a:cxn>
            </a:cxnLst>
            <a:rect l="0" t="0" r="r" b="b"/>
            <a:pathLst>
              <a:path w="5756" h="4320">
                <a:moveTo>
                  <a:pt x="5756" y="0"/>
                </a:moveTo>
                <a:lnTo>
                  <a:pt x="74" y="0"/>
                </a:lnTo>
                <a:lnTo>
                  <a:pt x="0" y="0"/>
                </a:lnTo>
                <a:lnTo>
                  <a:pt x="0" y="74"/>
                </a:lnTo>
                <a:lnTo>
                  <a:pt x="0" y="4320"/>
                </a:lnTo>
                <a:lnTo>
                  <a:pt x="74" y="4320"/>
                </a:lnTo>
                <a:lnTo>
                  <a:pt x="74" y="74"/>
                </a:lnTo>
                <a:lnTo>
                  <a:pt x="5756" y="74"/>
                </a:lnTo>
                <a:lnTo>
                  <a:pt x="575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325" y="6565900"/>
            <a:ext cx="4667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/>
            </a:lvl1pPr>
          </a:lstStyle>
          <a:p>
            <a:pPr>
              <a:defRPr/>
            </a:pPr>
            <a:fld id="{57F17AAB-0B38-4B7C-A9F9-DD6D4FB009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888" y="6578600"/>
            <a:ext cx="7974012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r>
              <a:rPr lang="fr-FR"/>
              <a:t>- Références, date, lieu</a:t>
            </a:r>
          </a:p>
        </p:txBody>
      </p:sp>
      <p:pic>
        <p:nvPicPr>
          <p:cNvPr id="1031" name="Picture 56" descr="TOTAL_LOGO_COUL_RVP"/>
          <p:cNvPicPr>
            <a:picLocks noChangeAspect="1" noChangeArrowheads="1"/>
          </p:cNvPicPr>
          <p:nvPr/>
        </p:nvPicPr>
        <p:blipFill>
          <a:blip r:embed="rId15" cstate="print"/>
          <a:srcRect l="5833" t="5115" r="7500" b="4860"/>
          <a:stretch>
            <a:fillRect/>
          </a:stretch>
        </p:blipFill>
        <p:spPr bwMode="auto">
          <a:xfrm>
            <a:off x="8513763" y="6102350"/>
            <a:ext cx="4953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196850" indent="-196850" algn="l" rtl="0" eaLnBrk="0" fontAlgn="base" hangingPunct="0">
        <a:spcBef>
          <a:spcPct val="100000"/>
        </a:spcBef>
        <a:spcAft>
          <a:spcPct val="0"/>
        </a:spcAft>
        <a:buBlip>
          <a:blip r:embed="rId16"/>
        </a:buBlip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571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855663" indent="-1428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112838" indent="-1444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350963" indent="-1635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08163" indent="-1635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265363" indent="-1635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22563" indent="-1635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179763" indent="-1635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hyperlink" Target="file:///C:\Local\J0217498\MyDocuments\(2)projets\ODS%20Comit&#233;%20Machine%20Tournante\r&#233;union%20du%2014-06-2011\PHOTOS-MAQUETTE-18-01-11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hyperlink" Target="942%20E%206141%20rev.3%20-%20GA%20Compressor.pdf" TargetMode="External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hyperlink" Target="data%20sheet%20kongsberg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hyperlink" Target="FFP%20views.pdf" TargetMode="External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hyperlink" Target="GEA14927_Recip%20Brochur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1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dirty="0" smtClean="0"/>
              <a:t>8</a:t>
            </a:r>
            <a:r>
              <a:rPr lang="fr-FR" baseline="30000" dirty="0" smtClean="0"/>
              <a:t>ème</a:t>
            </a:r>
            <a:r>
              <a:rPr lang="fr-FR" dirty="0" smtClean="0"/>
              <a:t> Commission Machine Tournante 14/06/2011, Patrick Ferrage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06425" y="1396990"/>
            <a:ext cx="8343900" cy="1708160"/>
          </a:xfrm>
        </p:spPr>
        <p:txBody>
          <a:bodyPr/>
          <a:lstStyle/>
          <a:p>
            <a:pPr eaLnBrk="1" hangingPunct="1"/>
            <a:r>
              <a:rPr lang="fr-FR" dirty="0" err="1" smtClean="0"/>
              <a:t>Gonfreville</a:t>
            </a:r>
            <a:r>
              <a:rPr lang="fr-FR" dirty="0" smtClean="0"/>
              <a:t> Plant:</a:t>
            </a:r>
            <a:br>
              <a:rPr lang="fr-FR" dirty="0" smtClean="0"/>
            </a:br>
            <a:r>
              <a:rPr lang="fr-FR" dirty="0" smtClean="0"/>
              <a:t>New H2 </a:t>
            </a:r>
            <a:r>
              <a:rPr lang="fr-FR" dirty="0" err="1" smtClean="0"/>
              <a:t>recip</a:t>
            </a:r>
            <a:r>
              <a:rPr lang="fr-FR" dirty="0" smtClean="0"/>
              <a:t> </a:t>
            </a:r>
            <a:r>
              <a:rPr lang="fr-FR" dirty="0" err="1" smtClean="0"/>
              <a:t>compressor</a:t>
            </a:r>
            <a:r>
              <a:rPr lang="fr-FR" dirty="0" smtClean="0"/>
              <a:t> to </a:t>
            </a:r>
            <a:r>
              <a:rPr lang="fr-FR" dirty="0" err="1" smtClean="0"/>
              <a:t>supply</a:t>
            </a:r>
            <a:r>
              <a:rPr lang="fr-FR" dirty="0" smtClean="0"/>
              <a:t> PSA unit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150" name="Rectangle 8"/>
            <p:cNvSpPr>
              <a:spLocks noChangeArrowheads="1"/>
            </p:cNvSpPr>
            <p:nvPr/>
          </p:nvSpPr>
          <p:spPr bwMode="auto">
            <a:xfrm>
              <a:off x="1385" y="0"/>
              <a:ext cx="4375" cy="432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51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600" cy="4320"/>
            </a:xfrm>
            <a:prstGeom prst="rect">
              <a:avLst/>
            </a:prstGeom>
            <a:solidFill>
              <a:srgbClr val="F3D5C9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52" name="Line 10"/>
            <p:cNvSpPr>
              <a:spLocks noChangeShapeType="1"/>
            </p:cNvSpPr>
            <p:nvPr/>
          </p:nvSpPr>
          <p:spPr bwMode="auto">
            <a:xfrm>
              <a:off x="0" y="2257"/>
              <a:ext cx="161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6153" name="Freeform 11"/>
            <p:cNvSpPr>
              <a:spLocks/>
            </p:cNvSpPr>
            <p:nvPr/>
          </p:nvSpPr>
          <p:spPr bwMode="auto">
            <a:xfrm>
              <a:off x="0" y="0"/>
              <a:ext cx="5760" cy="4320"/>
            </a:xfrm>
            <a:custGeom>
              <a:avLst/>
              <a:gdLst>
                <a:gd name="T0" fmla="*/ 5796 w 5756"/>
                <a:gd name="T1" fmla="*/ 0 h 4320"/>
                <a:gd name="T2" fmla="*/ 74 w 5756"/>
                <a:gd name="T3" fmla="*/ 0 h 4320"/>
                <a:gd name="T4" fmla="*/ 0 w 5756"/>
                <a:gd name="T5" fmla="*/ 0 h 4320"/>
                <a:gd name="T6" fmla="*/ 0 w 5756"/>
                <a:gd name="T7" fmla="*/ 74 h 4320"/>
                <a:gd name="T8" fmla="*/ 0 w 5756"/>
                <a:gd name="T9" fmla="*/ 4320 h 4320"/>
                <a:gd name="T10" fmla="*/ 74 w 5756"/>
                <a:gd name="T11" fmla="*/ 4320 h 4320"/>
                <a:gd name="T12" fmla="*/ 74 w 5756"/>
                <a:gd name="T13" fmla="*/ 74 h 4320"/>
                <a:gd name="T14" fmla="*/ 5796 w 5756"/>
                <a:gd name="T15" fmla="*/ 74 h 4320"/>
                <a:gd name="T16" fmla="*/ 5796 w 5756"/>
                <a:gd name="T17" fmla="*/ 0 h 4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56"/>
                <a:gd name="T28" fmla="*/ 0 h 4320"/>
                <a:gd name="T29" fmla="*/ 5756 w 5756"/>
                <a:gd name="T30" fmla="*/ 4320 h 43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56" h="4320">
                  <a:moveTo>
                    <a:pt x="5756" y="0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0" y="4320"/>
                  </a:lnTo>
                  <a:lnTo>
                    <a:pt x="74" y="4320"/>
                  </a:lnTo>
                  <a:lnTo>
                    <a:pt x="74" y="74"/>
                  </a:lnTo>
                  <a:lnTo>
                    <a:pt x="5756" y="74"/>
                  </a:lnTo>
                  <a:lnTo>
                    <a:pt x="5756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54" name="Line 12"/>
            <p:cNvSpPr>
              <a:spLocks noChangeShapeType="1"/>
            </p:cNvSpPr>
            <p:nvPr/>
          </p:nvSpPr>
          <p:spPr bwMode="auto">
            <a:xfrm>
              <a:off x="1600" y="2257"/>
              <a:ext cx="4160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pic>
          <p:nvPicPr>
            <p:cNvPr id="6155" name="Picture 31" descr="TOTAL_LOGO_COUL_RVP"/>
            <p:cNvPicPr>
              <a:picLocks noChangeAspect="1" noChangeArrowheads="1"/>
            </p:cNvPicPr>
            <p:nvPr/>
          </p:nvPicPr>
          <p:blipFill>
            <a:blip r:embed="rId3" cstate="print"/>
            <a:srcRect l="5833" t="5115" r="7500" b="4860"/>
            <a:stretch>
              <a:fillRect/>
            </a:stretch>
          </p:blipFill>
          <p:spPr bwMode="auto">
            <a:xfrm>
              <a:off x="5363" y="3844"/>
              <a:ext cx="312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7" name="Rectangle 24"/>
          <p:cNvSpPr>
            <a:spLocks noChangeArrowheads="1"/>
          </p:cNvSpPr>
          <p:nvPr/>
        </p:nvSpPr>
        <p:spPr bwMode="auto">
          <a:xfrm>
            <a:off x="2878138" y="2679700"/>
            <a:ext cx="6022975" cy="606425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90000"/>
              </a:lnSpc>
            </a:pPr>
            <a:r>
              <a:rPr lang="fr-FR" sz="3400" b="1" dirty="0">
                <a:solidFill>
                  <a:schemeClr val="tx2"/>
                </a:solidFill>
              </a:rPr>
              <a:t>The Machine / </a:t>
            </a:r>
            <a:r>
              <a:rPr lang="fr-FR" sz="3400" b="1" dirty="0" err="1" smtClean="0">
                <a:solidFill>
                  <a:schemeClr val="tx2"/>
                </a:solidFill>
              </a:rPr>
              <a:t>Purpose</a:t>
            </a:r>
            <a:r>
              <a:rPr lang="fr-FR" sz="3400" b="1" dirty="0" smtClean="0">
                <a:solidFill>
                  <a:schemeClr val="tx2"/>
                </a:solidFill>
              </a:rPr>
              <a:t> and </a:t>
            </a:r>
            <a:r>
              <a:rPr lang="fr-FR" sz="3400" b="1" dirty="0" err="1" smtClean="0">
                <a:solidFill>
                  <a:schemeClr val="tx2"/>
                </a:solidFill>
              </a:rPr>
              <a:t>lay</a:t>
            </a:r>
            <a:r>
              <a:rPr lang="fr-FR" sz="3400" b="1" dirty="0" smtClean="0">
                <a:solidFill>
                  <a:schemeClr val="tx2"/>
                </a:solidFill>
              </a:rPr>
              <a:t> out </a:t>
            </a:r>
            <a:endParaRPr lang="fr-FR" sz="3400" b="1" dirty="0">
              <a:solidFill>
                <a:schemeClr val="tx2"/>
              </a:solidFill>
            </a:endParaRPr>
          </a:p>
        </p:txBody>
      </p:sp>
      <p:sp>
        <p:nvSpPr>
          <p:cNvPr id="6148" name="Rectangle 29"/>
          <p:cNvSpPr>
            <a:spLocks noChangeArrowheads="1"/>
          </p:cNvSpPr>
          <p:nvPr/>
        </p:nvSpPr>
        <p:spPr bwMode="auto">
          <a:xfrm>
            <a:off x="60325" y="6565900"/>
            <a:ext cx="4667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3D27236-3003-4B42-9CE8-A70E85EBAE0F}" type="slidenum">
              <a:rPr lang="fr-FR" sz="900" b="1"/>
              <a:pPr algn="r"/>
              <a:t>2</a:t>
            </a:fld>
            <a:endParaRPr lang="fr-FR" sz="900" b="1" dirty="0"/>
          </a:p>
        </p:txBody>
      </p:sp>
      <p:sp>
        <p:nvSpPr>
          <p:cNvPr id="6149" name="Rectangle 30"/>
          <p:cNvSpPr>
            <a:spLocks noChangeArrowheads="1"/>
          </p:cNvSpPr>
          <p:nvPr/>
        </p:nvSpPr>
        <p:spPr bwMode="auto">
          <a:xfrm>
            <a:off x="369888" y="6578600"/>
            <a:ext cx="7974012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fr-FR" sz="800" dirty="0" smtClean="0"/>
              <a:t>8</a:t>
            </a:r>
            <a:r>
              <a:rPr lang="fr-FR" sz="800" baseline="30000" dirty="0" smtClean="0"/>
              <a:t>ème</a:t>
            </a:r>
            <a:r>
              <a:rPr lang="fr-FR" sz="800" dirty="0" smtClean="0"/>
              <a:t> Commission Machine Tournante 14/06/2011, Patrick Ferrage</a:t>
            </a:r>
          </a:p>
          <a:p>
            <a:pPr algn="l"/>
            <a:r>
              <a:rPr lang="fr-FR" sz="800" dirty="0" smtClean="0"/>
              <a:t>-</a:t>
            </a:r>
            <a:endParaRPr lang="fr-FR" sz="800" dirty="0"/>
          </a:p>
          <a:p>
            <a:pPr algn="l"/>
            <a:r>
              <a:rPr lang="fr-FR" sz="800" dirty="0"/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0453" y="3657797"/>
            <a:ext cx="3887147" cy="308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D6DA9DF-42C0-4380-9814-8B8316338A5F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717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-8</a:t>
            </a:r>
            <a:r>
              <a:rPr lang="fr-FR" baseline="30000" dirty="0" smtClean="0"/>
              <a:t>ème</a:t>
            </a:r>
            <a:r>
              <a:rPr lang="fr-FR" dirty="0" smtClean="0"/>
              <a:t> Commission Machine Tournante 14/06/2011, Patrick Ferrage</a:t>
            </a:r>
          </a:p>
          <a:p>
            <a:endParaRPr lang="fr-FR" dirty="0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Purpose</a:t>
            </a:r>
            <a:r>
              <a:rPr lang="fr-FR" dirty="0" smtClean="0"/>
              <a:t> / the </a:t>
            </a:r>
            <a:r>
              <a:rPr lang="fr-FR" dirty="0" err="1" smtClean="0"/>
              <a:t>project</a:t>
            </a:r>
            <a:endParaRPr lang="fr-FR" dirty="0" smtClean="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Recip</a:t>
            </a:r>
            <a:r>
              <a:rPr lang="fr-FR" dirty="0" smtClean="0"/>
              <a:t> </a:t>
            </a:r>
            <a:r>
              <a:rPr lang="fr-FR" dirty="0" err="1" smtClean="0"/>
              <a:t>compressor</a:t>
            </a:r>
            <a:r>
              <a:rPr lang="fr-FR" dirty="0" smtClean="0"/>
              <a:t> to </a:t>
            </a:r>
            <a:r>
              <a:rPr lang="fr-FR" dirty="0" err="1" smtClean="0"/>
              <a:t>compress</a:t>
            </a:r>
            <a:r>
              <a:rPr lang="fr-FR" dirty="0" smtClean="0"/>
              <a:t> </a:t>
            </a:r>
            <a:r>
              <a:rPr lang="fr-FR" dirty="0" err="1" smtClean="0"/>
              <a:t>tail</a:t>
            </a:r>
            <a:r>
              <a:rPr lang="fr-FR" dirty="0" smtClean="0"/>
              <a:t> </a:t>
            </a:r>
            <a:r>
              <a:rPr lang="fr-FR" dirty="0" err="1" smtClean="0"/>
              <a:t>gas</a:t>
            </a:r>
            <a:r>
              <a:rPr lang="fr-FR" dirty="0" smtClean="0"/>
              <a:t> of </a:t>
            </a:r>
            <a:r>
              <a:rPr lang="fr-FR" dirty="0" err="1" smtClean="0"/>
              <a:t>styren</a:t>
            </a:r>
            <a:r>
              <a:rPr lang="fr-FR" dirty="0" smtClean="0"/>
              <a:t> </a:t>
            </a:r>
            <a:r>
              <a:rPr lang="fr-FR" dirty="0" err="1" smtClean="0"/>
              <a:t>monomer</a:t>
            </a:r>
            <a:r>
              <a:rPr lang="fr-FR" dirty="0" smtClean="0"/>
              <a:t> unit in </a:t>
            </a:r>
            <a:r>
              <a:rPr lang="fr-FR" dirty="0" err="1" smtClean="0"/>
              <a:t>Gonfrevile</a:t>
            </a:r>
            <a:r>
              <a:rPr lang="fr-FR" dirty="0" smtClean="0"/>
              <a:t> plant and </a:t>
            </a:r>
            <a:r>
              <a:rPr lang="fr-FR" dirty="0" err="1" smtClean="0"/>
              <a:t>send</a:t>
            </a:r>
            <a:r>
              <a:rPr lang="fr-FR" dirty="0" smtClean="0"/>
              <a:t> H2 to RN</a:t>
            </a:r>
          </a:p>
          <a:p>
            <a:pPr lvl="1" eaLnBrk="1" hangingPunct="1"/>
            <a:r>
              <a:rPr lang="fr-FR" dirty="0" err="1" smtClean="0"/>
              <a:t>Tail</a:t>
            </a:r>
            <a:r>
              <a:rPr lang="fr-FR" dirty="0" smtClean="0"/>
              <a:t>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monomer</a:t>
            </a:r>
            <a:r>
              <a:rPr lang="fr-FR" dirty="0" smtClean="0"/>
              <a:t> unit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H2 content, MW about 7.</a:t>
            </a:r>
          </a:p>
          <a:p>
            <a:pPr lvl="1" eaLnBrk="1" hangingPunct="1"/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lay</a:t>
            </a:r>
            <a:r>
              <a:rPr lang="fr-FR" dirty="0" smtClean="0"/>
              <a:t> out, </a:t>
            </a:r>
            <a:r>
              <a:rPr lang="fr-FR" dirty="0" err="1" smtClean="0"/>
              <a:t>tail</a:t>
            </a:r>
            <a:r>
              <a:rPr lang="fr-FR" dirty="0" smtClean="0"/>
              <a:t>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sent to fuel </a:t>
            </a:r>
            <a:r>
              <a:rPr lang="fr-FR" dirty="0" err="1" smtClean="0"/>
              <a:t>gas</a:t>
            </a:r>
            <a:r>
              <a:rPr lang="fr-FR" dirty="0" smtClean="0"/>
              <a:t> network and </a:t>
            </a:r>
            <a:r>
              <a:rPr lang="fr-FR" dirty="0" err="1" smtClean="0"/>
              <a:t>burnt</a:t>
            </a:r>
            <a:r>
              <a:rPr lang="fr-FR" dirty="0" smtClean="0"/>
              <a:t>.</a:t>
            </a:r>
          </a:p>
          <a:p>
            <a:pPr lvl="1" eaLnBrk="1" hangingPunct="1"/>
            <a:r>
              <a:rPr lang="fr-FR" dirty="0" err="1" smtClean="0"/>
              <a:t>Raffinery</a:t>
            </a:r>
            <a:r>
              <a:rPr lang="fr-FR" dirty="0" smtClean="0"/>
              <a:t> (RN)  </a:t>
            </a:r>
            <a:r>
              <a:rPr lang="fr-FR" dirty="0" err="1" smtClean="0"/>
              <a:t>needs</a:t>
            </a:r>
            <a:r>
              <a:rPr lang="fr-FR" dirty="0" smtClean="0"/>
              <a:t> H2, all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synergy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TPF and RM. TPF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send</a:t>
            </a:r>
            <a:r>
              <a:rPr lang="fr-FR" dirty="0" smtClean="0"/>
              <a:t> all H2 (</a:t>
            </a:r>
            <a:r>
              <a:rPr lang="fr-FR" dirty="0" err="1" smtClean="0"/>
              <a:t>purified</a:t>
            </a:r>
            <a:r>
              <a:rPr lang="fr-FR" dirty="0" smtClean="0"/>
              <a:t> </a:t>
            </a:r>
            <a:r>
              <a:rPr lang="fr-FR" dirty="0" err="1" smtClean="0"/>
              <a:t>tail</a:t>
            </a:r>
            <a:r>
              <a:rPr lang="fr-FR" dirty="0" smtClean="0"/>
              <a:t> </a:t>
            </a:r>
            <a:r>
              <a:rPr lang="fr-FR" dirty="0" err="1" smtClean="0"/>
              <a:t>gas</a:t>
            </a:r>
            <a:r>
              <a:rPr lang="fr-FR" dirty="0" smtClean="0"/>
              <a:t>) to RN</a:t>
            </a:r>
          </a:p>
          <a:p>
            <a:pPr eaLnBrk="1" hangingPunct="1"/>
            <a:r>
              <a:rPr lang="fr-FR" dirty="0" smtClean="0"/>
              <a:t>Scope of </a:t>
            </a:r>
            <a:r>
              <a:rPr lang="fr-FR" dirty="0" err="1" smtClean="0"/>
              <a:t>project</a:t>
            </a:r>
            <a:r>
              <a:rPr lang="fr-FR" dirty="0" smtClean="0"/>
              <a:t> for TPF:</a:t>
            </a:r>
          </a:p>
          <a:p>
            <a:pPr lvl="1" eaLnBrk="1" hangingPunct="1"/>
            <a:r>
              <a:rPr lang="fr-FR" dirty="0" smtClean="0"/>
              <a:t>1 </a:t>
            </a:r>
            <a:r>
              <a:rPr lang="fr-FR" dirty="0" err="1" smtClean="0"/>
              <a:t>recip</a:t>
            </a:r>
            <a:r>
              <a:rPr lang="fr-FR" dirty="0" smtClean="0"/>
              <a:t> </a:t>
            </a:r>
            <a:r>
              <a:rPr lang="fr-FR" dirty="0" err="1" smtClean="0"/>
              <a:t>compressor</a:t>
            </a:r>
            <a:r>
              <a:rPr lang="fr-FR" dirty="0" smtClean="0"/>
              <a:t> and all </a:t>
            </a:r>
            <a:r>
              <a:rPr lang="fr-FR" dirty="0" err="1" smtClean="0"/>
              <a:t>interstage</a:t>
            </a:r>
            <a:r>
              <a:rPr lang="fr-FR" dirty="0" smtClean="0"/>
              <a:t> </a:t>
            </a:r>
            <a:r>
              <a:rPr lang="fr-FR" dirty="0" err="1" smtClean="0"/>
              <a:t>coolers</a:t>
            </a:r>
            <a:r>
              <a:rPr lang="fr-FR" dirty="0" smtClean="0"/>
              <a:t> and </a:t>
            </a:r>
            <a:r>
              <a:rPr lang="fr-FR" dirty="0" err="1" smtClean="0"/>
              <a:t>separators</a:t>
            </a:r>
            <a:endParaRPr lang="fr-FR" dirty="0" smtClean="0"/>
          </a:p>
          <a:p>
            <a:pPr lvl="1" eaLnBrk="1" hangingPunct="1"/>
            <a:r>
              <a:rPr lang="fr-FR" dirty="0" smtClean="0"/>
              <a:t>1 PSA</a:t>
            </a:r>
          </a:p>
          <a:p>
            <a:pPr lvl="1" eaLnBrk="1" hangingPunct="1"/>
            <a:r>
              <a:rPr lang="fr-FR" dirty="0" smtClean="0"/>
              <a:t>All connections to RN</a:t>
            </a:r>
          </a:p>
          <a:p>
            <a:pPr lvl="1" eaLnBrk="1" hangingPunct="1"/>
            <a:r>
              <a:rPr lang="fr-FR" dirty="0" smtClean="0"/>
              <a:t>Budget : about 60 M€ (</a:t>
            </a:r>
            <a:r>
              <a:rPr lang="fr-FR" dirty="0" err="1" smtClean="0"/>
              <a:t>Compressor</a:t>
            </a:r>
            <a:r>
              <a:rPr lang="fr-FR" dirty="0" smtClean="0"/>
              <a:t> 7,5M€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interstage</a:t>
            </a:r>
            <a:r>
              <a:rPr lang="fr-FR" dirty="0" smtClean="0"/>
              <a:t> </a:t>
            </a:r>
            <a:r>
              <a:rPr lang="fr-FR" dirty="0" err="1" smtClean="0"/>
              <a:t>vessels</a:t>
            </a:r>
            <a:r>
              <a:rPr lang="fr-FR" dirty="0" smtClean="0"/>
              <a:t>)</a:t>
            </a:r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>
            <a:off x="1789113" y="6142038"/>
            <a:ext cx="494347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006FD03-E46F-4F49-9F01-06DC6479CCA3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819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-8</a:t>
            </a:r>
            <a:r>
              <a:rPr lang="fr-FR" baseline="30000" dirty="0" smtClean="0"/>
              <a:t>ème</a:t>
            </a:r>
            <a:r>
              <a:rPr lang="fr-FR" dirty="0" smtClean="0"/>
              <a:t> Commission Machine Tournante 14/06/2011, Patrick Ferrage</a:t>
            </a:r>
          </a:p>
          <a:p>
            <a:endParaRPr lang="fr-FR" dirty="0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The </a:t>
            </a:r>
            <a:r>
              <a:rPr lang="fr-FR" dirty="0" err="1" smtClean="0"/>
              <a:t>compressor</a:t>
            </a:r>
            <a:endParaRPr lang="fr-FR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0038" y="728663"/>
            <a:ext cx="8229600" cy="4525962"/>
          </a:xfrm>
        </p:spPr>
        <p:txBody>
          <a:bodyPr/>
          <a:lstStyle/>
          <a:p>
            <a:pPr eaLnBrk="1" hangingPunct="1"/>
            <a:r>
              <a:rPr lang="fr-FR" sz="1600" dirty="0" smtClean="0"/>
              <a:t>1 </a:t>
            </a:r>
            <a:r>
              <a:rPr lang="fr-FR" sz="1600" dirty="0" err="1" smtClean="0"/>
              <a:t>compressor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Thomassen to </a:t>
            </a:r>
            <a:r>
              <a:rPr lang="fr-FR" sz="1600" dirty="0" err="1" smtClean="0"/>
              <a:t>compress</a:t>
            </a:r>
            <a:r>
              <a:rPr lang="fr-FR" sz="1600" dirty="0" smtClean="0"/>
              <a:t> </a:t>
            </a:r>
            <a:r>
              <a:rPr lang="fr-FR" sz="1600" dirty="0" err="1" smtClean="0"/>
              <a:t>gas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high</a:t>
            </a:r>
            <a:r>
              <a:rPr lang="fr-FR" sz="1600" dirty="0" smtClean="0"/>
              <a:t> H2 contents </a:t>
            </a:r>
            <a:r>
              <a:rPr lang="fr-FR" sz="1600" dirty="0" err="1" smtClean="0"/>
              <a:t>from</a:t>
            </a:r>
            <a:r>
              <a:rPr lang="fr-FR" sz="1600" dirty="0" smtClean="0"/>
              <a:t> 1,6 </a:t>
            </a:r>
            <a:r>
              <a:rPr lang="fr-FR" sz="1600" dirty="0" err="1" smtClean="0"/>
              <a:t>bara</a:t>
            </a:r>
            <a:r>
              <a:rPr lang="fr-FR" sz="1600" dirty="0" smtClean="0"/>
              <a:t> @ 35°C up to 35 </a:t>
            </a:r>
            <a:r>
              <a:rPr lang="fr-FR" sz="1600" dirty="0" err="1" smtClean="0"/>
              <a:t>bara</a:t>
            </a:r>
            <a:r>
              <a:rPr lang="fr-FR" sz="1600" dirty="0" smtClean="0"/>
              <a:t>, MW =7, </a:t>
            </a:r>
            <a:r>
              <a:rPr lang="fr-FR" sz="1600" dirty="0" err="1" smtClean="0"/>
              <a:t>capacity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7000kg/h, </a:t>
            </a:r>
            <a:r>
              <a:rPr lang="fr-FR" sz="1600" dirty="0" err="1" smtClean="0"/>
              <a:t>which</a:t>
            </a:r>
            <a:r>
              <a:rPr lang="fr-FR" sz="1600" dirty="0" smtClean="0"/>
              <a:t> </a:t>
            </a:r>
            <a:r>
              <a:rPr lang="fr-FR" sz="1600" dirty="0" err="1" smtClean="0"/>
              <a:t>means</a:t>
            </a:r>
            <a:r>
              <a:rPr lang="fr-FR" sz="1600" dirty="0" smtClean="0"/>
              <a:t> 20 000 m3/h </a:t>
            </a:r>
            <a:r>
              <a:rPr lang="fr-FR" sz="1600" dirty="0" err="1" smtClean="0"/>
              <a:t>at</a:t>
            </a:r>
            <a:r>
              <a:rPr lang="fr-FR" sz="1600" dirty="0" smtClean="0"/>
              <a:t> </a:t>
            </a:r>
            <a:r>
              <a:rPr lang="fr-FR" sz="1600" dirty="0" err="1" smtClean="0"/>
              <a:t>suction</a:t>
            </a:r>
            <a:r>
              <a:rPr lang="fr-FR" sz="1600" dirty="0" smtClean="0"/>
              <a:t>, @ 371 RPM (4m/s </a:t>
            </a:r>
            <a:r>
              <a:rPr lang="fr-FR" sz="1600" dirty="0" err="1" smtClean="0"/>
              <a:t>linear</a:t>
            </a:r>
            <a:r>
              <a:rPr lang="fr-FR" sz="1600" dirty="0" smtClean="0"/>
              <a:t> speed</a:t>
            </a:r>
            <a:r>
              <a:rPr lang="fr-FR" sz="1600" smtClean="0"/>
              <a:t>, stroke 320mm)</a:t>
            </a:r>
            <a:endParaRPr lang="fr-FR" sz="1600" dirty="0" smtClean="0"/>
          </a:p>
          <a:p>
            <a:pPr eaLnBrk="1" hangingPunct="1"/>
            <a:r>
              <a:rPr lang="fr-FR" sz="1600" dirty="0" smtClean="0"/>
              <a:t>Gas </a:t>
            </a:r>
            <a:r>
              <a:rPr lang="fr-FR" sz="1600" dirty="0" err="1" smtClean="0"/>
              <a:t>also</a:t>
            </a:r>
            <a:r>
              <a:rPr lang="fr-FR" sz="1600" dirty="0" smtClean="0"/>
              <a:t> </a:t>
            </a:r>
            <a:r>
              <a:rPr lang="fr-FR" sz="1600" dirty="0" err="1" smtClean="0"/>
              <a:t>includes</a:t>
            </a:r>
            <a:r>
              <a:rPr lang="fr-FR" sz="1600" dirty="0" smtClean="0"/>
              <a:t> CO2, water, </a:t>
            </a:r>
            <a:r>
              <a:rPr lang="fr-FR" sz="1600" dirty="0" err="1" smtClean="0"/>
              <a:t>styrene</a:t>
            </a:r>
            <a:r>
              <a:rPr lang="fr-FR" sz="1600" dirty="0" smtClean="0"/>
              <a:t>, benzene,N2 : lot of </a:t>
            </a:r>
            <a:r>
              <a:rPr lang="fr-FR" sz="1600" dirty="0" err="1" smtClean="0"/>
              <a:t>condensates</a:t>
            </a:r>
            <a:r>
              <a:rPr lang="fr-FR" sz="1600" dirty="0" smtClean="0"/>
              <a:t>, </a:t>
            </a:r>
            <a:r>
              <a:rPr lang="fr-FR" sz="1600" dirty="0" err="1" smtClean="0"/>
              <a:t>risk</a:t>
            </a:r>
            <a:r>
              <a:rPr lang="fr-FR" sz="1600" dirty="0" smtClean="0"/>
              <a:t> of corrosion </a:t>
            </a:r>
            <a:r>
              <a:rPr lang="fr-FR" sz="1600" dirty="0" err="1" smtClean="0"/>
              <a:t>because</a:t>
            </a:r>
            <a:r>
              <a:rPr lang="fr-FR" sz="1600" dirty="0" smtClean="0"/>
              <a:t> of </a:t>
            </a:r>
            <a:r>
              <a:rPr lang="fr-FR" sz="1600" dirty="0" err="1" smtClean="0"/>
              <a:t>high</a:t>
            </a:r>
            <a:r>
              <a:rPr lang="fr-FR" sz="1600" dirty="0" smtClean="0"/>
              <a:t> partial pressure of CO2 </a:t>
            </a:r>
            <a:r>
              <a:rPr lang="fr-FR" sz="1600" dirty="0" err="1" smtClean="0"/>
              <a:t>with</a:t>
            </a:r>
            <a:r>
              <a:rPr lang="fr-FR" sz="1600" dirty="0" smtClean="0"/>
              <a:t> water, </a:t>
            </a:r>
            <a:r>
              <a:rPr lang="fr-FR" sz="1600" dirty="0" err="1" smtClean="0"/>
              <a:t>risk</a:t>
            </a:r>
            <a:r>
              <a:rPr lang="fr-FR" sz="1600" dirty="0" smtClean="0"/>
              <a:t> of </a:t>
            </a:r>
            <a:r>
              <a:rPr lang="fr-FR" sz="1600" dirty="0" err="1" smtClean="0"/>
              <a:t>polymerisation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styren</a:t>
            </a:r>
            <a:endParaRPr lang="fr-FR" sz="1600" dirty="0" smtClean="0"/>
          </a:p>
          <a:p>
            <a:pPr eaLnBrk="1" hangingPunct="1"/>
            <a:r>
              <a:rPr lang="fr-FR" sz="1600" dirty="0" smtClean="0"/>
              <a:t>Non </a:t>
            </a:r>
            <a:r>
              <a:rPr lang="fr-FR" sz="1600" dirty="0" err="1" smtClean="0"/>
              <a:t>lub</a:t>
            </a:r>
            <a:r>
              <a:rPr lang="fr-FR" sz="1600" dirty="0" smtClean="0"/>
              <a:t> Machine </a:t>
            </a:r>
            <a:r>
              <a:rPr lang="fr-FR" sz="1600" dirty="0" err="1" smtClean="0"/>
              <a:t>required</a:t>
            </a:r>
            <a:r>
              <a:rPr lang="fr-FR" sz="1600" dirty="0" smtClean="0"/>
              <a:t> </a:t>
            </a:r>
            <a:r>
              <a:rPr lang="fr-FR" sz="1600" dirty="0" err="1" smtClean="0"/>
              <a:t>because</a:t>
            </a:r>
            <a:r>
              <a:rPr lang="fr-FR" sz="1600" dirty="0" smtClean="0"/>
              <a:t> PSA down </a:t>
            </a:r>
            <a:r>
              <a:rPr lang="fr-FR" sz="1600" dirty="0" err="1" smtClean="0"/>
              <a:t>stream</a:t>
            </a:r>
            <a:r>
              <a:rPr lang="fr-FR" sz="1600" dirty="0" smtClean="0"/>
              <a:t> the </a:t>
            </a:r>
            <a:r>
              <a:rPr lang="fr-FR" sz="1600" dirty="0" err="1" smtClean="0"/>
              <a:t>compressor</a:t>
            </a:r>
            <a:r>
              <a:rPr lang="fr-FR" sz="1600" dirty="0" smtClean="0"/>
              <a:t> </a:t>
            </a:r>
            <a:r>
              <a:rPr lang="fr-FR" sz="1600" dirty="0" err="1" smtClean="0"/>
              <a:t>does</a:t>
            </a:r>
            <a:r>
              <a:rPr lang="fr-FR" sz="1600" dirty="0" smtClean="0"/>
              <a:t> not </a:t>
            </a:r>
            <a:r>
              <a:rPr lang="fr-FR" sz="1600" dirty="0" err="1" smtClean="0"/>
              <a:t>withstand</a:t>
            </a:r>
            <a:r>
              <a:rPr lang="fr-FR" sz="1600" dirty="0" smtClean="0"/>
              <a:t> </a:t>
            </a:r>
            <a:r>
              <a:rPr lang="fr-FR" sz="1600" dirty="0" err="1" smtClean="0"/>
              <a:t>oil</a:t>
            </a:r>
            <a:r>
              <a:rPr lang="fr-FR" sz="1600" dirty="0" smtClean="0"/>
              <a:t>.</a:t>
            </a:r>
          </a:p>
          <a:p>
            <a:pPr eaLnBrk="1" hangingPunct="1"/>
            <a:r>
              <a:rPr lang="fr-FR" sz="1600" dirty="0" smtClean="0"/>
              <a:t> 4 stages of compression, </a:t>
            </a:r>
            <a:r>
              <a:rPr lang="fr-FR" sz="1600" dirty="0" err="1" smtClean="0"/>
              <a:t>with</a:t>
            </a:r>
            <a:r>
              <a:rPr lang="fr-FR" sz="1600" dirty="0" smtClean="0"/>
              <a:t> maximum </a:t>
            </a:r>
            <a:r>
              <a:rPr lang="fr-FR" sz="1600" dirty="0" err="1" smtClean="0"/>
              <a:t>discharge</a:t>
            </a:r>
            <a:r>
              <a:rPr lang="fr-FR" sz="1600" dirty="0" smtClean="0"/>
              <a:t> </a:t>
            </a:r>
            <a:r>
              <a:rPr lang="fr-FR" sz="1600" dirty="0" err="1" smtClean="0"/>
              <a:t>temperature</a:t>
            </a:r>
            <a:r>
              <a:rPr lang="fr-FR" sz="1600" dirty="0" smtClean="0"/>
              <a:t> of 135°C</a:t>
            </a:r>
          </a:p>
          <a:p>
            <a:pPr eaLnBrk="1" hangingPunct="1"/>
            <a:r>
              <a:rPr lang="fr-FR" sz="1600" dirty="0" smtClean="0"/>
              <a:t>2 Double Acting </a:t>
            </a:r>
            <a:r>
              <a:rPr lang="fr-FR" sz="1600" dirty="0" err="1" smtClean="0"/>
              <a:t>cylinders</a:t>
            </a:r>
            <a:r>
              <a:rPr lang="fr-FR" sz="1600" dirty="0" smtClean="0"/>
              <a:t> </a:t>
            </a:r>
            <a:r>
              <a:rPr lang="fr-FR" sz="1600" dirty="0" err="1" smtClean="0"/>
              <a:t>at</a:t>
            </a:r>
            <a:r>
              <a:rPr lang="fr-FR" sz="1600" dirty="0" smtClean="0"/>
              <a:t> first stage (990mm bore), 1 DA </a:t>
            </a:r>
            <a:r>
              <a:rPr lang="fr-FR" sz="1600" dirty="0" err="1" smtClean="0"/>
              <a:t>cylinder</a:t>
            </a:r>
            <a:r>
              <a:rPr lang="fr-FR" sz="1600" dirty="0" smtClean="0"/>
              <a:t> (940mm bore) for 2</a:t>
            </a:r>
            <a:r>
              <a:rPr lang="fr-FR" sz="1600" baseline="30000" dirty="0" smtClean="0"/>
              <a:t>nd</a:t>
            </a:r>
            <a:r>
              <a:rPr lang="fr-FR" sz="1600" dirty="0" smtClean="0"/>
              <a:t> stage, 1 DA </a:t>
            </a:r>
            <a:r>
              <a:rPr lang="fr-FR" sz="1600" dirty="0" err="1" smtClean="0"/>
              <a:t>cylinder</a:t>
            </a:r>
            <a:r>
              <a:rPr lang="fr-FR" sz="1600" dirty="0" smtClean="0"/>
              <a:t> ( 615mm bore) for 3rd stage, 1 DA </a:t>
            </a:r>
            <a:r>
              <a:rPr lang="fr-FR" sz="1600" dirty="0" err="1" smtClean="0"/>
              <a:t>cylinder</a:t>
            </a:r>
            <a:r>
              <a:rPr lang="fr-FR" sz="1600" dirty="0" smtClean="0"/>
              <a:t> ( 450mm bore) for 4th stage. A total of 52 valves </a:t>
            </a:r>
          </a:p>
          <a:p>
            <a:pPr eaLnBrk="1" hangingPunct="1"/>
            <a:r>
              <a:rPr lang="fr-FR" sz="1600" dirty="0" err="1" smtClean="0"/>
              <a:t>Driven</a:t>
            </a:r>
            <a:r>
              <a:rPr lang="fr-FR" sz="1600" dirty="0" smtClean="0"/>
              <a:t> by a 4.2MW </a:t>
            </a:r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sz="1600" dirty="0" err="1" smtClean="0"/>
              <a:t>Converteam</a:t>
            </a:r>
            <a:r>
              <a:rPr lang="fr-FR" sz="1600" dirty="0" smtClean="0"/>
              <a:t>, </a:t>
            </a:r>
            <a:r>
              <a:rPr lang="fr-FR" sz="1600" dirty="0" err="1" smtClean="0"/>
              <a:t>flanged</a:t>
            </a:r>
            <a:r>
              <a:rPr lang="fr-FR" sz="1600" dirty="0" smtClean="0"/>
              <a:t> to </a:t>
            </a:r>
            <a:r>
              <a:rPr lang="fr-FR" sz="1600" dirty="0" err="1" smtClean="0"/>
              <a:t>crankshaft</a:t>
            </a:r>
            <a:r>
              <a:rPr lang="fr-FR" sz="1600" dirty="0" smtClean="0"/>
              <a:t>, </a:t>
            </a:r>
            <a:r>
              <a:rPr lang="fr-FR" sz="1600" dirty="0" err="1" smtClean="0"/>
              <a:t>only</a:t>
            </a:r>
            <a:r>
              <a:rPr lang="fr-FR" sz="1600" dirty="0" smtClean="0"/>
              <a:t> 1 </a:t>
            </a:r>
            <a:r>
              <a:rPr lang="fr-FR" sz="1600" dirty="0" err="1" smtClean="0"/>
              <a:t>pedestal</a:t>
            </a:r>
            <a:r>
              <a:rPr lang="fr-FR" sz="1600" dirty="0" smtClean="0"/>
              <a:t> </a:t>
            </a:r>
            <a:r>
              <a:rPr lang="fr-FR" sz="1600" dirty="0" err="1" smtClean="0"/>
              <a:t>bearing</a:t>
            </a:r>
            <a:endParaRPr lang="fr-FR" dirty="0" smtClean="0"/>
          </a:p>
        </p:txBody>
      </p:sp>
      <p:sp>
        <p:nvSpPr>
          <p:cNvPr id="8198" name="Line 9"/>
          <p:cNvSpPr>
            <a:spLocks noChangeShapeType="1"/>
          </p:cNvSpPr>
          <p:nvPr/>
        </p:nvSpPr>
        <p:spPr bwMode="auto">
          <a:xfrm>
            <a:off x="1789113" y="6142038"/>
            <a:ext cx="494347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028" name="Object 4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4123797" y="5643032"/>
          <a:ext cx="5842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showAsIcon="1" r:id="rId5" imgW="914400" imgH="771480" progId="AcroExch.Document.7">
                  <p:embed/>
                </p:oleObj>
              </mc:Choice>
              <mc:Fallback>
                <p:oleObj name="Acrobat Document" showAsIcon="1" r:id="rId5" imgW="914400" imgH="771480" progId="AcroExch.Document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3797" y="5643032"/>
                        <a:ext cx="584200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>
            <a:hlinkClick r:id="rId7" action="ppaction://hlinkfile"/>
          </p:cNvPr>
          <p:cNvGraphicFramePr>
            <a:graphicFrameLocks noChangeAspect="1"/>
          </p:cNvGraphicFramePr>
          <p:nvPr/>
        </p:nvGraphicFramePr>
        <p:xfrm>
          <a:off x="4953530" y="5626100"/>
          <a:ext cx="5969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showAsIcon="1" r:id="rId8" imgW="914400" imgH="771480" progId="AcroExch.Document.7">
                  <p:embed/>
                </p:oleObj>
              </mc:Choice>
              <mc:Fallback>
                <p:oleObj name="Acrobat Document" showAsIcon="1" r:id="rId8" imgW="914400" imgH="771480" progId="AcroExch.Document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530" y="5626100"/>
                        <a:ext cx="5969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17CC69-1FD8-4B67-8EE7-BA591900906B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921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-8</a:t>
            </a:r>
            <a:r>
              <a:rPr lang="fr-FR" baseline="30000" dirty="0" smtClean="0"/>
              <a:t>ème</a:t>
            </a:r>
            <a:r>
              <a:rPr lang="fr-FR" dirty="0" smtClean="0"/>
              <a:t> Commission Machine Tournante 14/06/2011, Patrick Ferrage</a:t>
            </a:r>
          </a:p>
          <a:p>
            <a:endParaRPr lang="fr-FR" dirty="0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49" y="143933"/>
            <a:ext cx="8570383" cy="720197"/>
          </a:xfrm>
        </p:spPr>
        <p:txBody>
          <a:bodyPr/>
          <a:lstStyle/>
          <a:p>
            <a:pPr eaLnBrk="1" hangingPunct="1"/>
            <a:r>
              <a:rPr lang="fr-FR" dirty="0" err="1" smtClean="0"/>
              <a:t>Two</a:t>
            </a:r>
            <a:r>
              <a:rPr lang="fr-FR" dirty="0" smtClean="0"/>
              <a:t> « New » Technologies </a:t>
            </a:r>
            <a:r>
              <a:rPr lang="fr-FR" dirty="0" err="1" smtClean="0"/>
              <a:t>used</a:t>
            </a:r>
            <a:r>
              <a:rPr lang="fr-FR" dirty="0" smtClean="0"/>
              <a:t> for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Compressor</a:t>
            </a:r>
            <a:endParaRPr lang="fr-FR" dirty="0" smtClean="0"/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1733" y="982133"/>
            <a:ext cx="8102600" cy="4597399"/>
          </a:xfrm>
        </p:spPr>
        <p:txBody>
          <a:bodyPr/>
          <a:lstStyle/>
          <a:p>
            <a:pPr eaLnBrk="1" hangingPunct="1"/>
            <a:r>
              <a:rPr lang="fr-FR" dirty="0" smtClean="0"/>
              <a:t>Free </a:t>
            </a:r>
            <a:r>
              <a:rPr lang="fr-FR" dirty="0" err="1" smtClean="0"/>
              <a:t>Floating</a:t>
            </a:r>
            <a:r>
              <a:rPr lang="fr-FR" dirty="0" smtClean="0"/>
              <a:t> Piston :</a:t>
            </a:r>
          </a:p>
          <a:p>
            <a:pPr lvl="1" eaLnBrk="1" hangingPunct="1"/>
            <a:r>
              <a:rPr lang="fr-FR" dirty="0" err="1" smtClean="0"/>
              <a:t>It’s</a:t>
            </a:r>
            <a:r>
              <a:rPr lang="fr-FR" dirty="0" smtClean="0"/>
              <a:t> a non </a:t>
            </a:r>
            <a:r>
              <a:rPr lang="fr-FR" dirty="0" err="1" smtClean="0"/>
              <a:t>lub</a:t>
            </a:r>
            <a:r>
              <a:rPr lang="fr-FR" dirty="0" smtClean="0"/>
              <a:t> machine, to </a:t>
            </a:r>
            <a:r>
              <a:rPr lang="fr-FR" dirty="0" err="1" smtClean="0"/>
              <a:t>minimize</a:t>
            </a:r>
            <a:r>
              <a:rPr lang="fr-FR" dirty="0" smtClean="0"/>
              <a:t> rider rings wear.</a:t>
            </a:r>
          </a:p>
          <a:p>
            <a:pPr lvl="1" eaLnBrk="1" hangingPunct="1"/>
            <a:r>
              <a:rPr lang="fr-FR" dirty="0" smtClean="0"/>
              <a:t>To </a:t>
            </a:r>
            <a:r>
              <a:rPr lang="fr-FR" dirty="0" err="1" smtClean="0"/>
              <a:t>minimize</a:t>
            </a:r>
            <a:r>
              <a:rPr lang="fr-FR" dirty="0" smtClean="0"/>
              <a:t> « hot spots » </a:t>
            </a:r>
            <a:r>
              <a:rPr lang="fr-FR" dirty="0" err="1" smtClean="0"/>
              <a:t>between</a:t>
            </a:r>
            <a:r>
              <a:rPr lang="fr-FR" dirty="0" smtClean="0"/>
              <a:t> rings and liner and </a:t>
            </a:r>
            <a:r>
              <a:rPr lang="fr-FR" dirty="0" err="1" smtClean="0"/>
              <a:t>minimize</a:t>
            </a:r>
            <a:r>
              <a:rPr lang="fr-FR" dirty="0" smtClean="0"/>
              <a:t> </a:t>
            </a:r>
            <a:r>
              <a:rPr lang="fr-FR" dirty="0" err="1" smtClean="0"/>
              <a:t>polymerization</a:t>
            </a:r>
            <a:r>
              <a:rPr lang="fr-FR" dirty="0" smtClean="0"/>
              <a:t> </a:t>
            </a:r>
            <a:r>
              <a:rPr lang="fr-FR" dirty="0" err="1" smtClean="0"/>
              <a:t>risks</a:t>
            </a:r>
            <a:endParaRPr lang="fr-FR" dirty="0" smtClean="0"/>
          </a:p>
          <a:p>
            <a:pPr lvl="1" eaLnBrk="1" hangingPunct="1"/>
            <a:r>
              <a:rPr lang="fr-FR" dirty="0" err="1" smtClean="0"/>
              <a:t>Developed</a:t>
            </a:r>
            <a:r>
              <a:rPr lang="fr-FR" dirty="0" smtClean="0"/>
              <a:t> 10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ago</a:t>
            </a:r>
            <a:r>
              <a:rPr lang="fr-FR" dirty="0" smtClean="0"/>
              <a:t>, </a:t>
            </a:r>
            <a:r>
              <a:rPr lang="fr-FR" dirty="0" err="1" smtClean="0"/>
              <a:t>systematically</a:t>
            </a:r>
            <a:r>
              <a:rPr lang="fr-FR" dirty="0" smtClean="0"/>
              <a:t> </a:t>
            </a:r>
            <a:r>
              <a:rPr lang="fr-FR" dirty="0" err="1" smtClean="0"/>
              <a:t>fitted</a:t>
            </a:r>
            <a:r>
              <a:rPr lang="fr-FR" dirty="0" smtClean="0"/>
              <a:t> on large bores </a:t>
            </a:r>
            <a:r>
              <a:rPr lang="fr-FR" dirty="0" err="1" smtClean="0"/>
              <a:t>since</a:t>
            </a:r>
            <a:r>
              <a:rPr lang="fr-FR" dirty="0" smtClean="0"/>
              <a:t> 2005, good </a:t>
            </a:r>
            <a:r>
              <a:rPr lang="fr-FR" dirty="0" err="1" smtClean="0"/>
              <a:t>feed</a:t>
            </a:r>
            <a:r>
              <a:rPr lang="fr-FR" dirty="0" smtClean="0"/>
              <a:t> back</a:t>
            </a:r>
          </a:p>
          <a:p>
            <a:pPr eaLnBrk="1" hangingPunct="1"/>
            <a:endParaRPr lang="fr-FR" dirty="0" smtClean="0"/>
          </a:p>
          <a:p>
            <a:pPr eaLnBrk="1" hangingPunct="1"/>
            <a:r>
              <a:rPr lang="fr-FR" dirty="0" smtClean="0"/>
              <a:t>Monitoring </a:t>
            </a:r>
            <a:r>
              <a:rPr lang="fr-FR" dirty="0" err="1" smtClean="0"/>
              <a:t>dedicated</a:t>
            </a:r>
            <a:r>
              <a:rPr lang="fr-FR" dirty="0" smtClean="0"/>
              <a:t> to </a:t>
            </a:r>
            <a:r>
              <a:rPr lang="fr-FR" dirty="0" err="1" smtClean="0"/>
              <a:t>reciprocating</a:t>
            </a:r>
            <a:r>
              <a:rPr lang="fr-FR" dirty="0" smtClean="0"/>
              <a:t> machine (hardware):</a:t>
            </a:r>
          </a:p>
          <a:p>
            <a:pPr lvl="1" eaLnBrk="1" hangingPunct="1"/>
            <a:r>
              <a:rPr lang="fr-FR" dirty="0" smtClean="0"/>
              <a:t>Casing vibrations (</a:t>
            </a:r>
            <a:r>
              <a:rPr lang="fr-FR" dirty="0" err="1" smtClean="0"/>
              <a:t>accelerometers</a:t>
            </a:r>
            <a:r>
              <a:rPr lang="fr-FR" dirty="0" smtClean="0"/>
              <a:t> horizontal)</a:t>
            </a:r>
          </a:p>
          <a:p>
            <a:pPr lvl="1" eaLnBrk="1" hangingPunct="1"/>
            <a:r>
              <a:rPr lang="fr-FR" dirty="0" smtClean="0"/>
              <a:t>Cross </a:t>
            </a:r>
            <a:r>
              <a:rPr lang="fr-FR" dirty="0" err="1" smtClean="0"/>
              <a:t>head</a:t>
            </a:r>
            <a:r>
              <a:rPr lang="fr-FR" dirty="0" smtClean="0"/>
              <a:t> guide vibration (</a:t>
            </a:r>
            <a:r>
              <a:rPr lang="fr-FR" dirty="0" err="1" smtClean="0"/>
              <a:t>accelerometers</a:t>
            </a:r>
            <a:r>
              <a:rPr lang="fr-FR" dirty="0" smtClean="0"/>
              <a:t> vertical)</a:t>
            </a:r>
          </a:p>
          <a:p>
            <a:pPr lvl="1" eaLnBrk="1" hangingPunct="1"/>
            <a:r>
              <a:rPr lang="fr-FR" dirty="0" smtClean="0"/>
              <a:t>Rod drop, XY </a:t>
            </a:r>
            <a:r>
              <a:rPr lang="fr-FR" dirty="0" err="1" smtClean="0"/>
              <a:t>rod</a:t>
            </a:r>
            <a:r>
              <a:rPr lang="fr-FR" dirty="0" smtClean="0"/>
              <a:t> </a:t>
            </a:r>
            <a:r>
              <a:rPr lang="fr-FR" dirty="0" err="1" smtClean="0"/>
              <a:t>run</a:t>
            </a:r>
            <a:r>
              <a:rPr lang="fr-FR" dirty="0" smtClean="0"/>
              <a:t> out and position (</a:t>
            </a:r>
            <a:r>
              <a:rPr lang="fr-FR" dirty="0" err="1" smtClean="0"/>
              <a:t>eddy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probes)</a:t>
            </a:r>
          </a:p>
          <a:p>
            <a:pPr lvl="1" eaLnBrk="1" hangingPunct="1"/>
            <a:r>
              <a:rPr lang="fr-FR" dirty="0" err="1" smtClean="0"/>
              <a:t>Temperature</a:t>
            </a:r>
            <a:r>
              <a:rPr lang="fr-FR" dirty="0" smtClean="0"/>
              <a:t> of all </a:t>
            </a:r>
            <a:r>
              <a:rPr lang="fr-FR" dirty="0" err="1" smtClean="0"/>
              <a:t>bearings</a:t>
            </a:r>
            <a:r>
              <a:rPr lang="fr-FR" dirty="0" smtClean="0"/>
              <a:t> (con </a:t>
            </a:r>
            <a:r>
              <a:rPr lang="fr-FR" dirty="0" err="1" smtClean="0"/>
              <a:t>rod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wifi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Kongsberg</a:t>
            </a:r>
            <a:r>
              <a:rPr lang="fr-FR" dirty="0" smtClean="0"/>
              <a:t>)</a:t>
            </a:r>
          </a:p>
          <a:p>
            <a:pPr lvl="1" eaLnBrk="1" hangingPunct="1"/>
            <a:r>
              <a:rPr lang="fr-FR" dirty="0" err="1" smtClean="0"/>
              <a:t>Temperature</a:t>
            </a:r>
            <a:r>
              <a:rPr lang="fr-FR" dirty="0" smtClean="0"/>
              <a:t> of all valves </a:t>
            </a:r>
            <a:r>
              <a:rPr lang="fr-FR" dirty="0" err="1" smtClean="0"/>
              <a:t>suction</a:t>
            </a:r>
            <a:r>
              <a:rPr lang="fr-FR" dirty="0" smtClean="0"/>
              <a:t> and </a:t>
            </a:r>
            <a:r>
              <a:rPr lang="fr-FR" dirty="0" err="1" smtClean="0"/>
              <a:t>discharge</a:t>
            </a:r>
            <a:r>
              <a:rPr lang="fr-FR" dirty="0" smtClean="0"/>
              <a:t> (TW </a:t>
            </a:r>
            <a:r>
              <a:rPr lang="fr-FR" dirty="0" err="1" smtClean="0"/>
              <a:t>fitted</a:t>
            </a:r>
            <a:r>
              <a:rPr lang="fr-FR" dirty="0" smtClean="0"/>
              <a:t> on valve </a:t>
            </a:r>
            <a:r>
              <a:rPr lang="fr-FR" dirty="0" err="1" smtClean="0"/>
              <a:t>covers</a:t>
            </a:r>
            <a:r>
              <a:rPr lang="fr-FR" dirty="0" smtClean="0"/>
              <a:t>)</a:t>
            </a:r>
          </a:p>
          <a:p>
            <a:pPr lvl="1" eaLnBrk="1" hangingPunct="1"/>
            <a:r>
              <a:rPr lang="fr-FR" dirty="0" smtClean="0"/>
              <a:t>Gas </a:t>
            </a:r>
            <a:r>
              <a:rPr lang="fr-FR" dirty="0" err="1" smtClean="0"/>
              <a:t>temperature</a:t>
            </a:r>
            <a:r>
              <a:rPr lang="fr-FR" dirty="0" smtClean="0"/>
              <a:t> of </a:t>
            </a:r>
            <a:r>
              <a:rPr lang="fr-FR" dirty="0" err="1" smtClean="0"/>
              <a:t>rod</a:t>
            </a:r>
            <a:r>
              <a:rPr lang="fr-FR" dirty="0" smtClean="0"/>
              <a:t> </a:t>
            </a:r>
            <a:r>
              <a:rPr lang="fr-FR" dirty="0" err="1" smtClean="0"/>
              <a:t>packing</a:t>
            </a:r>
            <a:r>
              <a:rPr lang="fr-FR" dirty="0" smtClean="0"/>
              <a:t> </a:t>
            </a:r>
            <a:r>
              <a:rPr lang="fr-FR" dirty="0" err="1" smtClean="0"/>
              <a:t>leaks</a:t>
            </a:r>
            <a:endParaRPr lang="fr-FR" dirty="0" smtClean="0"/>
          </a:p>
          <a:p>
            <a:pPr lvl="1" eaLnBrk="1" hangingPunct="1"/>
            <a:r>
              <a:rPr lang="fr-FR" dirty="0" smtClean="0"/>
              <a:t>X Y vibration and position of </a:t>
            </a:r>
            <a:r>
              <a:rPr lang="fr-FR" dirty="0" err="1" smtClean="0"/>
              <a:t>motor</a:t>
            </a:r>
            <a:r>
              <a:rPr lang="fr-FR" dirty="0" smtClean="0"/>
              <a:t> </a:t>
            </a:r>
            <a:r>
              <a:rPr lang="fr-FR" dirty="0" err="1" smtClean="0"/>
              <a:t>shaft</a:t>
            </a:r>
            <a:endParaRPr lang="fr-FR" dirty="0" smtClean="0"/>
          </a:p>
          <a:p>
            <a:pPr lvl="1" eaLnBrk="1" hangingPunct="1"/>
            <a:r>
              <a:rPr lang="fr-FR" dirty="0" smtClean="0"/>
              <a:t>Pressure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r>
              <a:rPr lang="fr-FR" dirty="0" smtClean="0"/>
              <a:t> </a:t>
            </a:r>
            <a:r>
              <a:rPr lang="fr-FR" dirty="0" err="1" smtClean="0"/>
              <a:t>cylinders</a:t>
            </a:r>
            <a:r>
              <a:rPr lang="fr-FR" dirty="0" smtClean="0"/>
              <a:t> for PV </a:t>
            </a:r>
            <a:r>
              <a:rPr lang="fr-FR" dirty="0" err="1" smtClean="0"/>
              <a:t>diagram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( performance </a:t>
            </a:r>
            <a:r>
              <a:rPr lang="fr-FR" dirty="0" err="1" smtClean="0"/>
              <a:t>tracking</a:t>
            </a:r>
            <a:r>
              <a:rPr lang="fr-FR" dirty="0" smtClean="0"/>
              <a:t>, </a:t>
            </a:r>
            <a:r>
              <a:rPr lang="fr-FR" dirty="0" err="1" smtClean="0"/>
              <a:t>failure</a:t>
            </a:r>
            <a:r>
              <a:rPr lang="fr-FR" dirty="0" smtClean="0"/>
              <a:t> of valves, piston rings, </a:t>
            </a:r>
            <a:r>
              <a:rPr lang="fr-FR" dirty="0" err="1" smtClean="0"/>
              <a:t>rod</a:t>
            </a:r>
            <a:r>
              <a:rPr lang="fr-FR" dirty="0" smtClean="0"/>
              <a:t> </a:t>
            </a:r>
            <a:r>
              <a:rPr lang="fr-FR" dirty="0" err="1" smtClean="0"/>
              <a:t>load</a:t>
            </a:r>
            <a:r>
              <a:rPr lang="fr-FR" dirty="0" smtClean="0"/>
              <a:t>, reversal)</a:t>
            </a:r>
          </a:p>
          <a:p>
            <a:pPr lvl="1" eaLnBrk="1" hangingPunct="1"/>
            <a:endParaRPr lang="fr-FR" dirty="0" smtClean="0"/>
          </a:p>
          <a:p>
            <a:pPr eaLnBrk="1" hangingPunct="1">
              <a:buNone/>
            </a:pPr>
            <a:endParaRPr lang="fr-FR" dirty="0" smtClean="0"/>
          </a:p>
        </p:txBody>
      </p:sp>
      <p:sp>
        <p:nvSpPr>
          <p:cNvPr id="9222" name="Line 9"/>
          <p:cNvSpPr>
            <a:spLocks noChangeShapeType="1"/>
          </p:cNvSpPr>
          <p:nvPr/>
        </p:nvSpPr>
        <p:spPr bwMode="auto">
          <a:xfrm>
            <a:off x="1789113" y="6142038"/>
            <a:ext cx="494347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0" name="Objet 9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3759201" y="2577574"/>
          <a:ext cx="6096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Acrobat Document" showAsIcon="1" r:id="rId5" imgW="914400" imgH="771480" progId="AcroExch.Document.7">
                  <p:embed/>
                </p:oleObj>
              </mc:Choice>
              <mc:Fallback>
                <p:oleObj name="Acrobat Document" showAsIcon="1" r:id="rId5" imgW="914400" imgH="771480" progId="AcroExch.Document.7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1" y="2577574"/>
                        <a:ext cx="6096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>
            <a:hlinkClick r:id="rId7" action="ppaction://hlinkfile"/>
          </p:cNvPr>
          <p:cNvGraphicFramePr>
            <a:graphicFrameLocks noChangeAspect="1"/>
          </p:cNvGraphicFramePr>
          <p:nvPr/>
        </p:nvGraphicFramePr>
        <p:xfrm>
          <a:off x="7933268" y="4567237"/>
          <a:ext cx="618066" cy="521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Acrobat Document" showAsIcon="1" r:id="rId8" imgW="914400" imgH="771480" progId="AcroExch.Document.7">
                  <p:embed/>
                </p:oleObj>
              </mc:Choice>
              <mc:Fallback>
                <p:oleObj name="Acrobat Document" showAsIcon="1" r:id="rId8" imgW="914400" imgH="771480" progId="AcroExch.Document.7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3268" y="4567237"/>
                        <a:ext cx="618066" cy="5214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3092494-B2BD-431E-B2E9-B27F9F05A3FB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1024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-8</a:t>
            </a:r>
            <a:r>
              <a:rPr lang="fr-FR" baseline="30000" dirty="0" smtClean="0"/>
              <a:t>ème</a:t>
            </a:r>
            <a:r>
              <a:rPr lang="fr-FR" dirty="0" smtClean="0"/>
              <a:t> Commission Machine Tournante 14/06/2011, Patrick Ferrage</a:t>
            </a:r>
          </a:p>
          <a:p>
            <a:endParaRPr lang="fr-FR" dirty="0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12737" y="715963"/>
            <a:ext cx="8301873" cy="5299826"/>
          </a:xfrm>
        </p:spPr>
        <p:txBody>
          <a:bodyPr/>
          <a:lstStyle/>
          <a:p>
            <a:pPr eaLnBrk="1" hangingPunct="1"/>
            <a:r>
              <a:rPr lang="fr-FR" dirty="0" smtClean="0"/>
              <a:t>Monitoring software :</a:t>
            </a:r>
          </a:p>
          <a:p>
            <a:pPr lvl="1" eaLnBrk="1" hangingPunct="1"/>
            <a:r>
              <a:rPr lang="fr-FR" dirty="0" err="1" smtClean="0"/>
              <a:t>Compressor</a:t>
            </a:r>
            <a:r>
              <a:rPr lang="fr-FR" dirty="0" smtClean="0"/>
              <a:t> </a:t>
            </a:r>
            <a:r>
              <a:rPr lang="fr-FR" dirty="0" err="1" smtClean="0"/>
              <a:t>completly</a:t>
            </a:r>
            <a:r>
              <a:rPr lang="fr-FR" dirty="0" smtClean="0"/>
              <a:t> </a:t>
            </a:r>
            <a:r>
              <a:rPr lang="fr-FR" dirty="0" err="1" smtClean="0"/>
              <a:t>fitted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Bently</a:t>
            </a:r>
            <a:r>
              <a:rPr lang="fr-FR" dirty="0" smtClean="0"/>
              <a:t> Nevada and System 1 (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rule</a:t>
            </a:r>
            <a:r>
              <a:rPr lang="fr-FR" dirty="0" smtClean="0"/>
              <a:t> pack), all probes </a:t>
            </a:r>
            <a:r>
              <a:rPr lang="fr-FR" dirty="0" err="1" smtClean="0"/>
              <a:t>according</a:t>
            </a:r>
            <a:r>
              <a:rPr lang="fr-FR" dirty="0" smtClean="0"/>
              <a:t> </a:t>
            </a:r>
            <a:r>
              <a:rPr lang="fr-FR" dirty="0" err="1" smtClean="0"/>
              <a:t>Bently</a:t>
            </a:r>
            <a:r>
              <a:rPr lang="fr-FR" dirty="0" smtClean="0"/>
              <a:t> </a:t>
            </a:r>
            <a:r>
              <a:rPr lang="fr-FR" dirty="0" err="1" smtClean="0"/>
              <a:t>Requirement</a:t>
            </a:r>
            <a:r>
              <a:rPr lang="fr-FR" dirty="0" smtClean="0"/>
              <a:t>, </a:t>
            </a:r>
            <a:r>
              <a:rPr lang="fr-FR" dirty="0" err="1" smtClean="0"/>
              <a:t>remote</a:t>
            </a:r>
            <a:r>
              <a:rPr lang="fr-FR" dirty="0" smtClean="0"/>
              <a:t> </a:t>
            </a:r>
            <a:r>
              <a:rPr lang="fr-FR" dirty="0" err="1" smtClean="0"/>
              <a:t>connection</a:t>
            </a:r>
            <a:r>
              <a:rPr lang="fr-FR" dirty="0" smtClean="0"/>
              <a:t> to system One (</a:t>
            </a:r>
            <a:r>
              <a:rPr lang="fr-FR" dirty="0" err="1" smtClean="0"/>
              <a:t>from</a:t>
            </a:r>
            <a:r>
              <a:rPr lang="fr-FR" dirty="0" smtClean="0"/>
              <a:t> Total Petrochemicals offices or </a:t>
            </a:r>
            <a:r>
              <a:rPr lang="fr-FR" dirty="0" err="1" smtClean="0"/>
              <a:t>Bently</a:t>
            </a:r>
            <a:r>
              <a:rPr lang="fr-FR" dirty="0" smtClean="0"/>
              <a:t> Nevada offices.</a:t>
            </a:r>
          </a:p>
          <a:p>
            <a:pPr lvl="1" eaLnBrk="1" hangingPunct="1"/>
            <a:r>
              <a:rPr lang="fr-FR" dirty="0" err="1" smtClean="0"/>
              <a:t>Typical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are </a:t>
            </a:r>
            <a:r>
              <a:rPr lang="fr-FR" dirty="0" err="1" smtClean="0"/>
              <a:t>followed</a:t>
            </a:r>
            <a:r>
              <a:rPr lang="fr-FR" dirty="0" smtClean="0"/>
              <a:t>:</a:t>
            </a:r>
          </a:p>
          <a:p>
            <a:pPr lvl="1" eaLnBrk="1" hangingPunct="1"/>
            <a:endParaRPr lang="fr-FR" dirty="0" smtClean="0"/>
          </a:p>
          <a:p>
            <a:pPr lvl="1" eaLnBrk="1" hangingPunct="1"/>
            <a:endParaRPr lang="fr-FR" dirty="0" smtClean="0"/>
          </a:p>
          <a:p>
            <a:pPr lvl="1" eaLnBrk="1" hangingPunct="1"/>
            <a:endParaRPr lang="fr-FR" dirty="0" smtClean="0"/>
          </a:p>
          <a:p>
            <a:pPr lvl="1" eaLnBrk="1" hangingPunct="1">
              <a:buNone/>
            </a:pPr>
            <a:endParaRPr lang="fr-FR" dirty="0" smtClean="0"/>
          </a:p>
        </p:txBody>
      </p:sp>
      <p:sp>
        <p:nvSpPr>
          <p:cNvPr id="10246" name="Line 9"/>
          <p:cNvSpPr>
            <a:spLocks noChangeShapeType="1"/>
          </p:cNvSpPr>
          <p:nvPr/>
        </p:nvSpPr>
        <p:spPr bwMode="auto">
          <a:xfrm>
            <a:off x="1789113" y="6142038"/>
            <a:ext cx="494347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0" name="Objet 9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3826933" y="26876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Acrobat Document" showAsIcon="1" r:id="rId5" imgW="914400" imgH="771480" progId="AcroExch.Document.7">
                  <p:embed/>
                </p:oleObj>
              </mc:Choice>
              <mc:Fallback>
                <p:oleObj name="Acrobat Document" showAsIcon="1" r:id="rId5" imgW="914400" imgH="771480" progId="AcroExch.Document.7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6933" y="26876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4D4D4D"/>
      </a:dk1>
      <a:lt1>
        <a:srgbClr val="FFFFFF"/>
      </a:lt1>
      <a:dk2>
        <a:srgbClr val="000000"/>
      </a:dk2>
      <a:lt2>
        <a:srgbClr val="F48C24"/>
      </a:lt2>
      <a:accent1>
        <a:srgbClr val="2AC06E"/>
      </a:accent1>
      <a:accent2>
        <a:srgbClr val="E82718"/>
      </a:accent2>
      <a:accent3>
        <a:srgbClr val="FFFFFF"/>
      </a:accent3>
      <a:accent4>
        <a:srgbClr val="404040"/>
      </a:accent4>
      <a:accent5>
        <a:srgbClr val="ACDCBA"/>
      </a:accent5>
      <a:accent6>
        <a:srgbClr val="D22215"/>
      </a:accent6>
      <a:hlink>
        <a:srgbClr val="AF5028"/>
      </a:hlink>
      <a:folHlink>
        <a:srgbClr val="44658E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4D4D4D"/>
        </a:dk1>
        <a:lt1>
          <a:srgbClr val="FFFFFF"/>
        </a:lt1>
        <a:dk2>
          <a:srgbClr val="000000"/>
        </a:dk2>
        <a:lt2>
          <a:srgbClr val="F48C24"/>
        </a:lt2>
        <a:accent1>
          <a:srgbClr val="2AC06E"/>
        </a:accent1>
        <a:accent2>
          <a:srgbClr val="E82718"/>
        </a:accent2>
        <a:accent3>
          <a:srgbClr val="FFFFFF"/>
        </a:accent3>
        <a:accent4>
          <a:srgbClr val="404040"/>
        </a:accent4>
        <a:accent5>
          <a:srgbClr val="ACDCBA"/>
        </a:accent5>
        <a:accent6>
          <a:srgbClr val="D22215"/>
        </a:accent6>
        <a:hlink>
          <a:srgbClr val="AF5028"/>
        </a:hlink>
        <a:folHlink>
          <a:srgbClr val="4465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4D4D4D"/>
      </a:dk1>
      <a:lt1>
        <a:srgbClr val="FFFFFF"/>
      </a:lt1>
      <a:dk2>
        <a:srgbClr val="000000"/>
      </a:dk2>
      <a:lt2>
        <a:srgbClr val="F48C24"/>
      </a:lt2>
      <a:accent1>
        <a:srgbClr val="2AC06E"/>
      </a:accent1>
      <a:accent2>
        <a:srgbClr val="E82718"/>
      </a:accent2>
      <a:accent3>
        <a:srgbClr val="FFFFFF"/>
      </a:accent3>
      <a:accent4>
        <a:srgbClr val="404040"/>
      </a:accent4>
      <a:accent5>
        <a:srgbClr val="ACDCBA"/>
      </a:accent5>
      <a:accent6>
        <a:srgbClr val="D22215"/>
      </a:accent6>
      <a:hlink>
        <a:srgbClr val="44658E"/>
      </a:hlink>
      <a:folHlink>
        <a:srgbClr val="AF50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</TotalTime>
  <Words>433</Words>
  <Application>Microsoft Office PowerPoint</Application>
  <PresentationFormat>Affichage à l'écran (4:3)</PresentationFormat>
  <Paragraphs>58</Paragraphs>
  <Slides>6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Thème Office</vt:lpstr>
      <vt:lpstr>Acrobat Document</vt:lpstr>
      <vt:lpstr>Gonfreville Plant: New H2 recip compressor to supply PSA unit</vt:lpstr>
      <vt:lpstr>Présentation PowerPoint</vt:lpstr>
      <vt:lpstr>Purpose / the project</vt:lpstr>
      <vt:lpstr>The compressor</vt:lpstr>
      <vt:lpstr>Two « New » Technologies used for this Compressor</vt:lpstr>
      <vt:lpstr>Présentation PowerPoint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subject>Modèle Chocolat</dc:subject>
  <dc:creator>Véronique Clabau</dc:creator>
  <cp:lastModifiedBy>AFM</cp:lastModifiedBy>
  <cp:revision>318</cp:revision>
  <dcterms:created xsi:type="dcterms:W3CDTF">2007-01-18T11:26:58Z</dcterms:created>
  <dcterms:modified xsi:type="dcterms:W3CDTF">2013-07-26T09:24:39Z</dcterms:modified>
</cp:coreProperties>
</file>