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90" r:id="rId4"/>
    <p:sldId id="294" r:id="rId5"/>
    <p:sldId id="291" r:id="rId6"/>
    <p:sldId id="293" r:id="rId7"/>
    <p:sldId id="285" r:id="rId8"/>
    <p:sldId id="286" r:id="rId9"/>
    <p:sldId id="287" r:id="rId10"/>
    <p:sldId id="258" r:id="rId11"/>
    <p:sldId id="289" r:id="rId12"/>
    <p:sldId id="269" r:id="rId13"/>
    <p:sldId id="257" r:id="rId14"/>
    <p:sldId id="263" r:id="rId15"/>
    <p:sldId id="264" r:id="rId16"/>
    <p:sldId id="265" r:id="rId17"/>
    <p:sldId id="266" r:id="rId18"/>
    <p:sldId id="268" r:id="rId19"/>
    <p:sldId id="295" r:id="rId20"/>
    <p:sldId id="297" r:id="rId21"/>
    <p:sldId id="273" r:id="rId22"/>
    <p:sldId id="272" r:id="rId23"/>
    <p:sldId id="274" r:id="rId24"/>
    <p:sldId id="275" r:id="rId25"/>
    <p:sldId id="276" r:id="rId26"/>
    <p:sldId id="277" r:id="rId27"/>
    <p:sldId id="278" r:id="rId28"/>
    <p:sldId id="298" r:id="rId29"/>
    <p:sldId id="299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elien Gonon" initials="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1870" autoAdjust="0"/>
    <p:restoredTop sz="94646" autoAdjust="0"/>
  </p:normalViewPr>
  <p:slideViewPr>
    <p:cSldViewPr>
      <p:cViewPr>
        <p:scale>
          <a:sx n="120" d="100"/>
          <a:sy n="120" d="100"/>
        </p:scale>
        <p:origin x="-57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3012-A51C-47D3-8D3E-0D4741AFEF26}" type="datetimeFigureOut">
              <a:rPr lang="fr-FR" smtClean="0"/>
              <a:pPr/>
              <a:t>26/07/2013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FF6D-84F2-4B16-81C8-4821D64E16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6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Inserted timings for</a:t>
            </a:r>
            <a:r>
              <a:rPr lang="en-US" baseline="0" dirty="0" smtClean="0"/>
              <a:t> sequential appearance of objects [Brad].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CDC02-47F1-467E-9B37-57FCF94A3F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CDC02-47F1-467E-9B37-57FCF94A3F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CDC02-47F1-467E-9B37-57FCF94A3F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CDC02-47F1-467E-9B37-57FCF94A3F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u="sng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CDC02-47F1-467E-9B37-57FCF94A3F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914400"/>
            <a:ext cx="5062538" cy="1107996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1725" y="5249985"/>
            <a:ext cx="5349875" cy="438582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481138"/>
            <a:ext cx="8215312" cy="4735512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69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15200" cy="45720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sz="3200"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sz="2400"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2011 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008063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July 26, 2013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‹N°›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47664" y="980728"/>
            <a:ext cx="7100466" cy="553998"/>
          </a:xfrm>
        </p:spPr>
        <p:txBody>
          <a:bodyPr/>
          <a:lstStyle/>
          <a:p>
            <a:pPr algn="ctr"/>
            <a:r>
              <a:rPr lang="en-US" dirty="0" err="1" smtClean="0"/>
              <a:t>Rotordynamics</a:t>
            </a:r>
            <a:r>
              <a:rPr lang="en-US" dirty="0" smtClean="0"/>
              <a:t> in ANSYS 14.5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641725" y="5249985"/>
            <a:ext cx="5349875" cy="992579"/>
          </a:xfrm>
        </p:spPr>
        <p:txBody>
          <a:bodyPr/>
          <a:lstStyle/>
          <a:p>
            <a:pPr algn="r"/>
            <a:r>
              <a:rPr lang="en-US" dirty="0" err="1" smtClean="0"/>
              <a:t>Aline</a:t>
            </a:r>
            <a:r>
              <a:rPr lang="en-US" dirty="0" smtClean="0"/>
              <a:t> </a:t>
            </a:r>
            <a:r>
              <a:rPr lang="en-US" dirty="0" err="1" smtClean="0"/>
              <a:t>Beley</a:t>
            </a:r>
            <a:endParaRPr lang="en-US" dirty="0" smtClean="0"/>
          </a:p>
          <a:p>
            <a:pPr algn="r"/>
            <a:r>
              <a:rPr lang="en-US" dirty="0" smtClean="0"/>
              <a:t>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6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Bearing based on COMBI214 elements can now be defined directly in WB as Body-Ground support</a:t>
            </a:r>
          </a:p>
          <a:p>
            <a:pPr lvl="4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Bearings Definition in WB 14.5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08" y="2370613"/>
            <a:ext cx="3696176" cy="414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3788"/>
            <a:ext cx="1152128" cy="23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2052" idx="3"/>
          </p:cNvCxnSpPr>
          <p:nvPr/>
        </p:nvCxnSpPr>
        <p:spPr bwMode="auto">
          <a:xfrm flipH="1" flipV="1">
            <a:off x="2483768" y="4087361"/>
            <a:ext cx="2904954" cy="1163573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 bwMode="auto">
          <a:xfrm>
            <a:off x="6444208" y="3789040"/>
            <a:ext cx="2376264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Right click on the targeted vertex</a:t>
            </a:r>
          </a:p>
        </p:txBody>
      </p:sp>
      <p:sp>
        <p:nvSpPr>
          <p:cNvPr id="17" name="Oval 16"/>
          <p:cNvSpPr/>
          <p:nvPr/>
        </p:nvSpPr>
        <p:spPr bwMode="auto">
          <a:xfrm rot="1800000">
            <a:off x="5259573" y="3882782"/>
            <a:ext cx="216024" cy="214283"/>
          </a:xfrm>
          <a:prstGeom prst="ellipse">
            <a:avLst/>
          </a:prstGeom>
          <a:solidFill>
            <a:schemeClr val="bg1">
              <a:lumMod val="75000"/>
              <a:alpha val="0"/>
            </a:schemeClr>
          </a:solidFill>
          <a:ln w="28575" cap="sq" algn="ctr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51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4" t="11611" r="5219" b="11083"/>
          <a:stretch/>
        </p:blipFill>
        <p:spPr bwMode="auto">
          <a:xfrm>
            <a:off x="475850" y="2086159"/>
            <a:ext cx="5018400" cy="36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r="41837" b="29268"/>
          <a:stretch/>
        </p:blipFill>
        <p:spPr bwMode="auto">
          <a:xfrm>
            <a:off x="5796136" y="2492896"/>
            <a:ext cx="2568920" cy="29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1"/>
          <a:stretch/>
        </p:blipFill>
        <p:spPr bwMode="auto">
          <a:xfrm>
            <a:off x="395536" y="1700808"/>
            <a:ext cx="2209800" cy="10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/>
          <a:p>
            <a:r>
              <a:rPr lang="en-US" sz="3200" dirty="0" smtClean="0"/>
              <a:t>Bearings Definition in WB 14.5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309705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Stiffness and damping coefficients can </a:t>
            </a:r>
            <a:r>
              <a:rPr lang="en-US" dirty="0" smtClean="0"/>
              <a:t>vary with </a:t>
            </a:r>
            <a:r>
              <a:rPr lang="en-US" dirty="0"/>
              <a:t>the eccentricity of the </a:t>
            </a:r>
            <a:r>
              <a:rPr lang="en-US" dirty="0" smtClean="0"/>
              <a:t>shaft centerline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Bearings Parameters In 14.5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91636" y="2248728"/>
            <a:ext cx="2776507" cy="1324288"/>
            <a:chOff x="3091636" y="2248728"/>
            <a:chExt cx="2776507" cy="13242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518" y="2325241"/>
              <a:ext cx="27146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556"/>
            <a:stretch/>
          </p:blipFill>
          <p:spPr bwMode="auto">
            <a:xfrm>
              <a:off x="3153517" y="2696716"/>
              <a:ext cx="2714625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6" name="Oval 5"/>
            <p:cNvSpPr/>
            <p:nvPr/>
          </p:nvSpPr>
          <p:spPr bwMode="auto">
            <a:xfrm>
              <a:off x="4866842" y="2248728"/>
              <a:ext cx="576064" cy="493693"/>
            </a:xfrm>
            <a:prstGeom prst="ellipse">
              <a:avLst/>
            </a:prstGeom>
            <a:noFill/>
            <a:ln w="28575" cap="sq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091636" y="2557755"/>
              <a:ext cx="348172" cy="3693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pic>
        <p:nvPicPr>
          <p:cNvPr id="9" name="Picture 4" descr="F:\APDL\testeccent_long\test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0593"/>
          <a:stretch/>
        </p:blipFill>
        <p:spPr bwMode="auto">
          <a:xfrm>
            <a:off x="424223" y="3717016"/>
            <a:ext cx="3787737" cy="27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4427984" y="4204826"/>
            <a:ext cx="3733579" cy="141577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Displacement of the center node of a squeeze film damper with both eccentricity and velocity dependent characteristics</a:t>
            </a:r>
          </a:p>
          <a:p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0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 line bodies + 1 construction point a each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Common cross section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Geared Shafts: Geometry in DM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74813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284653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771800" y="3789040"/>
            <a:ext cx="2016224" cy="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835696" y="3573016"/>
            <a:ext cx="36004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835696" y="3573016"/>
            <a:ext cx="0" cy="57606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87826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Gear mass is modeled with a point mass on each shaft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Gears interaction stiffness defined by a matrix27 element in command snippet </a:t>
            </a:r>
            <a:r>
              <a:rPr lang="en-US" dirty="0" smtClean="0">
                <a:sym typeface="Wingdings" pitchFamily="2" charset="2"/>
              </a:rPr>
              <a:t> spring defined to view the connection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Geared Shafts: Connection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345786" cy="31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0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84" y="1268760"/>
            <a:ext cx="7315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12x12 stiffness matrix stored in MATRIX27 element real constant set. The stiffness characteristics are calculated using an APDL language macro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Geared Shafts: Gear Stiffness Definition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624363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7" y="4685134"/>
            <a:ext cx="1266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8195" idx="0"/>
          </p:cNvCxnSpPr>
          <p:nvPr/>
        </p:nvCxnSpPr>
        <p:spPr bwMode="auto">
          <a:xfrm rot="10800000" flipV="1">
            <a:off x="1518990" y="3933056"/>
            <a:ext cx="1684858" cy="752078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179512" y="5157192"/>
            <a:ext cx="2304256" cy="7386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Changing type and real constant set of the spring element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3635896" y="5229200"/>
            <a:ext cx="216024" cy="792088"/>
          </a:xfrm>
          <a:prstGeom prst="rightBrace">
            <a:avLst/>
          </a:prstGeom>
          <a:noFill/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 bwMode="auto">
          <a:xfrm rot="10800000">
            <a:off x="5004048" y="4509120"/>
            <a:ext cx="216024" cy="792088"/>
          </a:xfrm>
          <a:prstGeom prst="rightBrace">
            <a:avLst/>
          </a:prstGeom>
          <a:noFill/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1"/>
            <a:endCxn id="8" idx="1"/>
          </p:cNvCxnSpPr>
          <p:nvPr/>
        </p:nvCxnSpPr>
        <p:spPr bwMode="auto">
          <a:xfrm flipH="1">
            <a:off x="3851920" y="4905164"/>
            <a:ext cx="1152128" cy="720080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292080" y="2132856"/>
            <a:ext cx="1008112" cy="493693"/>
          </a:xfrm>
          <a:prstGeom prst="ellipse">
            <a:avLst/>
          </a:prstGeom>
          <a:noFill/>
          <a:ln w="28575" cap="sq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61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412776"/>
            <a:ext cx="7315200" cy="47594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Both gears have the same radius - equal rotating speeds of the shaft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Geared Shafts: Solution Parameters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5"/>
          <a:stretch/>
        </p:blipFill>
        <p:spPr bwMode="auto">
          <a:xfrm>
            <a:off x="875181" y="2091109"/>
            <a:ext cx="2388800" cy="29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6095" y="3096880"/>
            <a:ext cx="2274893" cy="165802"/>
          </a:xfrm>
          <a:prstGeom prst="rect">
            <a:avLst/>
          </a:prstGeom>
          <a:noFill/>
          <a:ln w="25400" cap="sq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88614" y="2655457"/>
            <a:ext cx="2274893" cy="165802"/>
          </a:xfrm>
          <a:prstGeom prst="rect">
            <a:avLst/>
          </a:prstGeom>
          <a:noFill/>
          <a:ln w="25400" cap="sq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1109"/>
            <a:ext cx="4014043" cy="29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7" idx="1"/>
          </p:cNvCxnSpPr>
          <p:nvPr/>
        </p:nvCxnSpPr>
        <p:spPr bwMode="auto">
          <a:xfrm flipH="1">
            <a:off x="683568" y="2738358"/>
            <a:ext cx="305046" cy="0"/>
          </a:xfrm>
          <a:prstGeom prst="line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83568" y="2738358"/>
            <a:ext cx="0" cy="2634858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4" idx="1"/>
          </p:cNvCxnSpPr>
          <p:nvPr/>
        </p:nvCxnSpPr>
        <p:spPr bwMode="auto">
          <a:xfrm flipH="1">
            <a:off x="683568" y="3179781"/>
            <a:ext cx="302527" cy="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 bwMode="auto">
          <a:xfrm>
            <a:off x="539552" y="5353471"/>
            <a:ext cx="6202082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Damped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Eigensolver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must be enabled when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Coriolis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effect is turned on</a:t>
            </a:r>
          </a:p>
        </p:txBody>
      </p:sp>
    </p:spTree>
    <p:extLst>
      <p:ext uri="{BB962C8B-B14F-4D97-AF65-F5344CB8AC3E}">
        <p14:creationId xmlns:p14="http://schemas.microsoft.com/office/powerpoint/2010/main" val="471371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Geared Shafts: Solution Output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1340768"/>
            <a:ext cx="4176463" cy="2457444"/>
            <a:chOff x="683568" y="1700808"/>
            <a:chExt cx="4176463" cy="245744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988840"/>
              <a:ext cx="4104455" cy="216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 bwMode="auto">
            <a:xfrm>
              <a:off x="683568" y="1700808"/>
              <a:ext cx="2516523" cy="3693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Coupled 1</a:t>
              </a:r>
              <a:r>
                <a:rPr lang="en-US" b="1" baseline="30000" dirty="0" smtClean="0">
                  <a:latin typeface="Calibri" pitchFamily="34" charset="0"/>
                  <a:cs typeface="Calibri" pitchFamily="34" charset="0"/>
                </a:rPr>
                <a:t>st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lateral mode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63888" y="4067780"/>
            <a:ext cx="4890811" cy="2466736"/>
            <a:chOff x="3563888" y="4067780"/>
            <a:chExt cx="4890811" cy="2466736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731" y="4365104"/>
              <a:ext cx="4825968" cy="216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3563888" y="4067780"/>
              <a:ext cx="2540439" cy="3693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Coupled 3</a:t>
              </a:r>
              <a:r>
                <a:rPr lang="en-US" b="1" baseline="30000" dirty="0" smtClean="0">
                  <a:latin typeface="Calibri" pitchFamily="34" charset="0"/>
                  <a:cs typeface="Calibri" pitchFamily="34" charset="0"/>
                </a:rPr>
                <a:t>rd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lateral mode</a:t>
              </a:r>
            </a:p>
          </p:txBody>
        </p:sp>
      </p:grpSp>
      <p:sp>
        <p:nvSpPr>
          <p:cNvPr id="8" name="TextBox 7"/>
          <p:cNvSpPr txBox="1"/>
          <p:nvPr/>
        </p:nvSpPr>
        <p:spPr bwMode="auto">
          <a:xfrm flipH="1">
            <a:off x="5868144" y="2420888"/>
            <a:ext cx="1682473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= 0 RPM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0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of the parameters of the tilting pad bearings and rotor to </a:t>
            </a:r>
            <a:r>
              <a:rPr lang="en-US" dirty="0" smtClean="0">
                <a:solidFill>
                  <a:prstClr val="black"/>
                </a:solidFill>
              </a:rPr>
              <a:t>minimize the power loss at bearings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sz="1600" dirty="0" smtClean="0"/>
              <a:t>The bearing loads are not equal - </a:t>
            </a:r>
            <a:r>
              <a:rPr lang="en-US" sz="1600" dirty="0" smtClean="0">
                <a:sym typeface="Wingdings" pitchFamily="2" charset="2"/>
              </a:rPr>
              <a:t>different stiffness and damping coefficients are input for left and right bearing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Multiple variable parameters highlighted below plus middle shaft radius parameter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21" name="Picture 3" descr="Eight Stage Compr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51485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Optimization: 8 stages compressor*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386" y="6381328"/>
            <a:ext cx="5724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Based on ROMAC Report No. 556: “Constrained design optimization of rotor-tilting pad bearing systems”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180202"/>
            <a:ext cx="2613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bearing design characteristics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7201"/>
            <a:ext cx="3600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7" y="5919663"/>
            <a:ext cx="360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Bearing radius and length variation induce local modification of the dimensions of the shaft</a:t>
            </a:r>
            <a:endParaRPr lang="en-US" sz="1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614497" y="4468234"/>
            <a:ext cx="3701919" cy="1591501"/>
            <a:chOff x="4614497" y="4346058"/>
            <a:chExt cx="3701919" cy="1591501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14497" y="4725144"/>
              <a:ext cx="3701919" cy="79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5166732" y="5360020"/>
              <a:ext cx="0" cy="3012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876478" y="5356302"/>
              <a:ext cx="0" cy="3012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6634976" y="5170450"/>
              <a:ext cx="0" cy="41879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672254" y="4581128"/>
              <a:ext cx="0" cy="42205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348654" y="4592279"/>
              <a:ext cx="0" cy="42205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23529" y="5691338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Station 4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6151" y="4352236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Station 11 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38873" y="5655473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Station 17 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2551" y="4346058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Station 24 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80375" y="5682153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Station 31 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129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Optimization: Constraints</a:t>
            </a:r>
            <a:endParaRPr lang="fr-FR" sz="32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11560" y="1600200"/>
            <a:ext cx="7992888" cy="4572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Stability constraint specified for the natural frequencies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associated damping ratios around the operating speed n0 = 5000 rpm</a:t>
            </a: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b="1" kern="0" baseline="0" dirty="0" smtClean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b="1" kern="0" baseline="0" dirty="0" smtClean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Calibri" pitchFamily="34" charset="0"/>
                <a:cs typeface="Calibri" pitchFamily="34" charset="0"/>
              </a:rPr>
              <a:t>The g</a:t>
            </a:r>
            <a:r>
              <a:rPr lang="en-US" sz="2000" b="1" kern="0" baseline="0" dirty="0" smtClean="0">
                <a:latin typeface="Calibri" pitchFamily="34" charset="0"/>
                <a:cs typeface="Calibri" pitchFamily="34" charset="0"/>
              </a:rPr>
              <a:t>ray</a:t>
            </a:r>
            <a:r>
              <a:rPr lang="en-US" sz="2000" b="1" kern="0" dirty="0" smtClean="0">
                <a:latin typeface="Calibri" pitchFamily="34" charset="0"/>
                <a:cs typeface="Calibri" pitchFamily="34" charset="0"/>
              </a:rPr>
              <a:t> area represents the unfeasible zone</a:t>
            </a: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This constraint cannot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be input directly in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DesignXplorer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(DX). The frequency and damping ratios are automatically sent to an Excel sheet which sends back 1 if the constraint is respected and 0 otherwise.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14400" marR="0" lvl="4" indent="-227013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15816" y="2420888"/>
            <a:ext cx="3928268" cy="1638300"/>
            <a:chOff x="2947988" y="2276872"/>
            <a:chExt cx="3928268" cy="16383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988" y="2276872"/>
              <a:ext cx="3248025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5591884" y="3573016"/>
              <a:ext cx="780316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152383" y="2564904"/>
              <a:ext cx="121981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409462" y="2446836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20%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7454" y="3455422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2%</a:t>
              </a:r>
              <a:endParaRPr lang="en-US" sz="105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15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Brief reminder of </a:t>
            </a:r>
            <a:r>
              <a:rPr lang="en-US" dirty="0" err="1" smtClean="0"/>
              <a:t>rotordynamics</a:t>
            </a:r>
            <a:r>
              <a:rPr lang="en-US" dirty="0" smtClean="0"/>
              <a:t> capabilities in ANSYS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Rotordynamics</a:t>
            </a:r>
            <a:r>
              <a:rPr lang="en-US" dirty="0" smtClean="0"/>
              <a:t> 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Rotordynamics</a:t>
            </a:r>
            <a:r>
              <a:rPr lang="en-US" dirty="0" smtClean="0"/>
              <a:t> in WB environment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Bearing definition in WB 14.5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Geared Shaft dynamics: ROMAC report #523 “A twelve degree-of-freedom gear-mesh stiffness matrix for helical and spur gears for rotor dynamics”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Optimization of a rotor bearing system: ROMAC report #556 “Constrained design optimization of rotor-tilting pad bearing systems” – in progress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Optimization: Constraints</a:t>
            </a:r>
            <a:endParaRPr lang="fr-FR" sz="32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11560" y="1600200"/>
            <a:ext cx="7618040" cy="4572000"/>
          </a:xfrm>
          <a:prstGeom prst="rect">
            <a:avLst/>
          </a:prstGeom>
        </p:spPr>
        <p:txBody>
          <a:bodyPr/>
          <a:lstStyle/>
          <a:p>
            <a:pPr marL="914400" marR="0" lvl="4" indent="-227013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763960" y="1752600"/>
            <a:ext cx="7618040" cy="4572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Damped unbalance response is determined between 1000 and 6000 rpm  (16.7 to 100 Hz) for 2 configurations:</a:t>
            </a:r>
          </a:p>
          <a:p>
            <a:pPr marL="914400" lvl="1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First bending mode excited with </a:t>
            </a:r>
            <a:r>
              <a:rPr lang="en-US" sz="1600" b="1" kern="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nbalance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at station 17 (F0 = 2.42e-3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kg.m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914400" lvl="1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Second bending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mode excited with unbalances at stations 11 and 24 and phase shift 180 deg (F0/2)</a:t>
            </a:r>
          </a:p>
          <a:p>
            <a:pPr marL="457200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1600" b="1" kern="0" baseline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Maximum displacements:</a:t>
            </a:r>
          </a:p>
          <a:p>
            <a:pPr marL="914400" lvl="1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1" kern="0" noProof="0" dirty="0" smtClean="0">
                <a:latin typeface="Calibri" pitchFamily="34" charset="0"/>
                <a:cs typeface="Calibri" pitchFamily="34" charset="0"/>
              </a:rPr>
              <a:t>At bearing locations: 20 </a:t>
            </a:r>
            <a:r>
              <a:rPr lang="en-US" sz="1600" b="1" kern="0" noProof="0" dirty="0" smtClean="0">
                <a:latin typeface="Calibri" pitchFamily="34" charset="0"/>
                <a:cs typeface="Calibri" pitchFamily="34" charset="0"/>
                <a:sym typeface="Symbol"/>
              </a:rPr>
              <a:t>m</a:t>
            </a:r>
          </a:p>
          <a:p>
            <a:pPr marL="914400" lvl="1" indent="-45720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 mass locations: </a:t>
            </a:r>
            <a:r>
              <a:rPr lang="en-US" sz="1600" b="1" kern="0" noProof="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  <a:sym typeface="Symbol"/>
              </a:rPr>
              <a:t>m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14750" cy="2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07619" cy="65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Optimization: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56490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Bearings input parameters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212976"/>
            <a:ext cx="517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Modal frequencies and damping ratios output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38610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Maximum displacements output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63689" y="46426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Testing on damping ratios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2699792" y="6021288"/>
            <a:ext cx="2654962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Starting with response surfaces, first step towards optimization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148064" y="2348880"/>
            <a:ext cx="144016" cy="144016"/>
          </a:xfrm>
          <a:prstGeom prst="ellipse">
            <a:avLst/>
          </a:prstGeom>
          <a:solidFill>
            <a:srgbClr val="FFC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8" name="Straight Arrow Connector 17"/>
          <p:cNvCxnSpPr>
            <a:stCxn id="8" idx="3"/>
            <a:endCxn id="17" idx="2"/>
          </p:cNvCxnSpPr>
          <p:nvPr/>
        </p:nvCxnSpPr>
        <p:spPr bwMode="auto">
          <a:xfrm flipV="1">
            <a:off x="4716016" y="2420888"/>
            <a:ext cx="432048" cy="344071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8" idx="3"/>
            <a:endCxn id="32" idx="2"/>
          </p:cNvCxnSpPr>
          <p:nvPr/>
        </p:nvCxnSpPr>
        <p:spPr bwMode="auto">
          <a:xfrm>
            <a:off x="4716016" y="2764959"/>
            <a:ext cx="2304256" cy="736049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7020272" y="3429000"/>
            <a:ext cx="144016" cy="144016"/>
          </a:xfrm>
          <a:prstGeom prst="ellipse">
            <a:avLst/>
          </a:prstGeom>
          <a:solidFill>
            <a:srgbClr val="FFC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876256" y="3645024"/>
            <a:ext cx="144016" cy="144016"/>
          </a:xfrm>
          <a:prstGeom prst="ellipse">
            <a:avLst/>
          </a:prstGeom>
          <a:solidFill>
            <a:srgbClr val="FFC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7" name="Straight Arrow Connector 36"/>
          <p:cNvCxnSpPr>
            <a:endCxn id="36" idx="2"/>
          </p:cNvCxnSpPr>
          <p:nvPr/>
        </p:nvCxnSpPr>
        <p:spPr bwMode="auto">
          <a:xfrm>
            <a:off x="5724128" y="3429000"/>
            <a:ext cx="1152128" cy="288032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8748464" y="4005064"/>
            <a:ext cx="144016" cy="144016"/>
          </a:xfrm>
          <a:prstGeom prst="ellipse">
            <a:avLst/>
          </a:prstGeom>
          <a:solidFill>
            <a:srgbClr val="FFC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44" name="Straight Arrow Connector 43"/>
          <p:cNvCxnSpPr>
            <a:stCxn id="16" idx="3"/>
            <a:endCxn id="43" idx="2"/>
          </p:cNvCxnSpPr>
          <p:nvPr/>
        </p:nvCxnSpPr>
        <p:spPr bwMode="auto">
          <a:xfrm>
            <a:off x="4355976" y="4061103"/>
            <a:ext cx="4392488" cy="15969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19" idx="3"/>
          </p:cNvCxnSpPr>
          <p:nvPr/>
        </p:nvCxnSpPr>
        <p:spPr bwMode="auto">
          <a:xfrm flipV="1">
            <a:off x="4860033" y="4597097"/>
            <a:ext cx="2304255" cy="245646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83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Shaft definition: Import shaft geometry tool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Optimization: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Geometry Input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96" y="4365104"/>
            <a:ext cx="237122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 smtClean="0"/>
              <a:t>Shaft geometry file contains the length of each element, outer and inner diameters.</a:t>
            </a:r>
          </a:p>
          <a:p>
            <a:pPr algn="just"/>
            <a:endParaRPr lang="en-US" sz="1300" b="1" dirty="0" smtClean="0"/>
          </a:p>
          <a:p>
            <a:pPr algn="just"/>
            <a:r>
              <a:rPr lang="en-US" sz="1300" b="1" dirty="0" smtClean="0"/>
              <a:t>No limit to the number of stations.</a:t>
            </a:r>
          </a:p>
          <a:p>
            <a:pPr algn="just"/>
            <a:r>
              <a:rPr lang="en-US" sz="1300" b="1" dirty="0" smtClean="0"/>
              <a:t>Only circular cross sections.</a:t>
            </a:r>
            <a:endParaRPr lang="en-US" sz="13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1210061" cy="43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719128" cy="212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16460"/>
            <a:ext cx="4424561" cy="36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3923928" y="3284984"/>
            <a:ext cx="576064" cy="144016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979712" y="3140968"/>
            <a:ext cx="648072" cy="1588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06202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1196752"/>
            <a:ext cx="7315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Point masses are added at each node (x 35)</a:t>
            </a:r>
          </a:p>
          <a:p>
            <a:pPr lvl="4"/>
            <a:r>
              <a:rPr lang="en-US" dirty="0" smtClean="0"/>
              <a:t>15 of them have rotary inertia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Lumped masses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624736" cy="349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2232248" cy="35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37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/>
            <a:r>
              <a:rPr lang="en-US" dirty="0" smtClean="0"/>
              <a:t>Stiffness and damping coefficients of the bearings are calculated using THPAD directly called from the project</a:t>
            </a:r>
          </a:p>
          <a:p>
            <a:pPr marL="0" indent="0"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Bearings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724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44" y="2798836"/>
            <a:ext cx="1304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275079" y="2834007"/>
            <a:ext cx="2597186" cy="594993"/>
            <a:chOff x="2622886" y="3573016"/>
            <a:chExt cx="2597186" cy="59499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801" y="3573016"/>
              <a:ext cx="14001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ight Brace 10"/>
            <p:cNvSpPr/>
            <p:nvPr/>
          </p:nvSpPr>
          <p:spPr bwMode="auto">
            <a:xfrm rot="5400000">
              <a:off x="3783868" y="3493831"/>
              <a:ext cx="144984" cy="76545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155448" rIns="137160" bIns="15544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2886" y="3921788"/>
              <a:ext cx="25971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THPAD reads input in US customary units </a:t>
              </a:r>
              <a:endParaRPr lang="en-US" sz="1000" dirty="0"/>
            </a:p>
          </p:txBody>
        </p:sp>
      </p:grpSp>
      <p:cxnSp>
        <p:nvCxnSpPr>
          <p:cNvPr id="5" name="Straight Arrow Connector 4"/>
          <p:cNvCxnSpPr>
            <a:endCxn id="6" idx="1"/>
          </p:cNvCxnSpPr>
          <p:nvPr/>
        </p:nvCxnSpPr>
        <p:spPr bwMode="auto">
          <a:xfrm flipV="1">
            <a:off x="2051720" y="2975049"/>
            <a:ext cx="874924" cy="669975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 bwMode="auto">
          <a:xfrm flipV="1">
            <a:off x="4231569" y="2967357"/>
            <a:ext cx="1300425" cy="7692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2"/>
            <a:endCxn id="8" idx="0"/>
          </p:cNvCxnSpPr>
          <p:nvPr/>
        </p:nvCxnSpPr>
        <p:spPr bwMode="auto">
          <a:xfrm>
            <a:off x="6573672" y="3429000"/>
            <a:ext cx="1431" cy="36004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4932040" y="3789040"/>
            <a:ext cx="3286125" cy="512007"/>
            <a:chOff x="4932040" y="3789040"/>
            <a:chExt cx="3286125" cy="51200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789040"/>
              <a:ext cx="32861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5220072" y="4039437"/>
              <a:ext cx="2800767" cy="261610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Calibri" pitchFamily="34" charset="0"/>
                  <a:cs typeface="Calibri" pitchFamily="34" charset="0"/>
                </a:rPr>
                <a:t>(sample of the THPAD input file preparation)</a:t>
              </a: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17" y="5098132"/>
            <a:ext cx="2895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stCxn id="19" idx="2"/>
            <a:endCxn id="22" idx="0"/>
          </p:cNvCxnSpPr>
          <p:nvPr/>
        </p:nvCxnSpPr>
        <p:spPr bwMode="auto">
          <a:xfrm flipH="1">
            <a:off x="6619717" y="4301047"/>
            <a:ext cx="739" cy="797085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2" idx="1"/>
            <a:endCxn id="14342" idx="3"/>
          </p:cNvCxnSpPr>
          <p:nvPr/>
        </p:nvCxnSpPr>
        <p:spPr bwMode="auto">
          <a:xfrm flipH="1">
            <a:off x="4026272" y="5307682"/>
            <a:ext cx="1145645" cy="10172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2771800" y="3284984"/>
            <a:ext cx="2180918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1. Writing THPAD input file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5076056" y="4725144"/>
            <a:ext cx="1411605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. Calling THPAD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11560" y="4509120"/>
            <a:ext cx="2337115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3. Reading THPAD output file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" y="4846366"/>
            <a:ext cx="3467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7" y="6165304"/>
            <a:ext cx="272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>
            <a:stCxn id="14342" idx="2"/>
          </p:cNvCxnSpPr>
          <p:nvPr/>
        </p:nvCxnSpPr>
        <p:spPr bwMode="auto">
          <a:xfrm>
            <a:off x="2292722" y="5789341"/>
            <a:ext cx="0" cy="375963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 bwMode="auto">
          <a:xfrm>
            <a:off x="3651798" y="6176337"/>
            <a:ext cx="3048912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4. Replacing values in real constant set</a:t>
            </a:r>
          </a:p>
        </p:txBody>
      </p:sp>
    </p:spTree>
    <p:extLst>
      <p:ext uri="{BB962C8B-B14F-4D97-AF65-F5344CB8AC3E}">
        <p14:creationId xmlns:p14="http://schemas.microsoft.com/office/powerpoint/2010/main" val="2226037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Analysis ran for multiple values of input parameters</a:t>
            </a:r>
          </a:p>
          <a:p>
            <a:pPr lvl="4"/>
            <a:r>
              <a:rPr lang="en-US" dirty="0" smtClean="0"/>
              <a:t>Only two parameters for model validation:	</a:t>
            </a:r>
          </a:p>
          <a:p>
            <a:pPr marL="2286000" lvl="5" indent="-285750">
              <a:buFontTx/>
              <a:buChar char="-"/>
            </a:pPr>
            <a:r>
              <a:rPr lang="en-US" dirty="0" smtClean="0"/>
              <a:t>Bearing radius</a:t>
            </a:r>
          </a:p>
          <a:p>
            <a:pPr marL="2286000" lvl="5" indent="-285750">
              <a:buFontTx/>
              <a:buChar char="-"/>
            </a:pPr>
            <a:r>
              <a:rPr lang="en-US" dirty="0" smtClean="0"/>
              <a:t>Bearing pre-load</a:t>
            </a:r>
          </a:p>
          <a:p>
            <a:pPr lvl="4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76672"/>
            <a:ext cx="7126287" cy="609600"/>
          </a:xfrm>
        </p:spPr>
        <p:txBody>
          <a:bodyPr/>
          <a:lstStyle/>
          <a:p>
            <a:r>
              <a:rPr lang="en-US" dirty="0" smtClean="0"/>
              <a:t>Optimization: Analysis inputs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971804" cy="14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35" y="4610099"/>
            <a:ext cx="4352329" cy="195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11560" y="5354052"/>
            <a:ext cx="3528392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Input parameters scoped independently to verify their effects on output parameters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444208" y="2564904"/>
            <a:ext cx="2493824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Sample of pre-load evaluations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796136" y="5805264"/>
            <a:ext cx="792088" cy="648072"/>
          </a:xfrm>
          <a:prstGeom prst="ellipse">
            <a:avLst/>
          </a:prstGeom>
          <a:noFill/>
          <a:ln w="28575" cap="sq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9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Frequencies and damping ratios of the first 6 modes are retrieved and sent to the excel 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modal analysis output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57" y="2143312"/>
            <a:ext cx="2881307" cy="24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581055" cy="41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6386" idx="3"/>
          </p:cNvCxnSpPr>
          <p:nvPr/>
        </p:nvCxnSpPr>
        <p:spPr bwMode="auto">
          <a:xfrm>
            <a:off x="4049164" y="3373947"/>
            <a:ext cx="1458940" cy="0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699784" y="4619714"/>
            <a:ext cx="3817455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Design of experiment: modal output parameters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865993" y="1969095"/>
            <a:ext cx="1946367" cy="307777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Excel box input window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65" y="5444530"/>
            <a:ext cx="1977840" cy="9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975032" y="5550493"/>
            <a:ext cx="1535998" cy="7386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just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Boolean output:</a:t>
            </a:r>
          </a:p>
          <a:p>
            <a:pPr algn="just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1: damping ok</a:t>
            </a:r>
          </a:p>
          <a:p>
            <a:pPr algn="just"/>
            <a:r>
              <a:rPr lang="en-US" sz="1400" b="1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: damping not ok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7624" y="4293096"/>
            <a:ext cx="2880320" cy="28803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6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Retrieving maximum displacements at both bearings and application points of unbalanced loads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Displacement plotted to visualize the effect of the input parameters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Harmonic Analysis Output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126510" y="4005064"/>
            <a:ext cx="389706" cy="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6516216" y="3635732"/>
            <a:ext cx="2235131" cy="7386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Unbalanced load applied on central mass in the 1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configuration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02235" y="2519692"/>
            <a:ext cx="3729546" cy="2200275"/>
            <a:chOff x="2402235" y="2535594"/>
            <a:chExt cx="3729546" cy="2200275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235" y="2535594"/>
              <a:ext cx="3724275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2402235" y="3140968"/>
              <a:ext cx="3728221" cy="389411"/>
            </a:xfrm>
            <a:prstGeom prst="rect">
              <a:avLst/>
            </a:prstGeom>
            <a:solidFill>
              <a:schemeClr val="bg1">
                <a:lumMod val="75000"/>
                <a:alpha val="64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03560" y="4144157"/>
              <a:ext cx="3728221" cy="389411"/>
            </a:xfrm>
            <a:prstGeom prst="rect">
              <a:avLst/>
            </a:prstGeom>
            <a:solidFill>
              <a:schemeClr val="bg1">
                <a:lumMod val="75000"/>
                <a:alpha val="64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810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196752"/>
            <a:ext cx="7891264" cy="49754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previous slides have described the elements of </a:t>
            </a:r>
            <a:r>
              <a:rPr lang="en-US" u="sng" dirty="0" smtClean="0"/>
              <a:t>complete</a:t>
            </a:r>
            <a:r>
              <a:rPr lang="en-US" dirty="0" smtClean="0"/>
              <a:t> </a:t>
            </a:r>
            <a:r>
              <a:rPr lang="en-US" dirty="0" err="1" smtClean="0"/>
              <a:t>rotordynamics</a:t>
            </a:r>
            <a:r>
              <a:rPr lang="en-US" dirty="0" smtClean="0"/>
              <a:t> analysis with ANSYS.  Key enabling features:</a:t>
            </a:r>
          </a:p>
          <a:p>
            <a:pPr marL="625475" lvl="1" indent="-2841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CAD import and automatic meshing</a:t>
            </a:r>
          </a:p>
          <a:p>
            <a:pPr marL="625475" lvl="1" indent="-2841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Library of elements</a:t>
            </a:r>
          </a:p>
          <a:p>
            <a:pPr marL="625475" lvl="1" indent="-2841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All analysis types (including </a:t>
            </a:r>
            <a:r>
              <a:rPr lang="en-US" sz="2000" b="0" dirty="0" err="1" smtClean="0"/>
              <a:t>prestress</a:t>
            </a:r>
            <a:r>
              <a:rPr lang="en-US" sz="2000" b="0" dirty="0" smtClean="0"/>
              <a:t>)</a:t>
            </a:r>
          </a:p>
          <a:p>
            <a:pPr marL="625475" lvl="1" indent="-2841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Dedicated post-processing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Multi-spool dynamics simulation</a:t>
            </a:r>
          </a:p>
          <a:p>
            <a:pPr marL="625475" lvl="1" indent="-2841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Direct connection to bearing codes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Account for the flexibility of the supporting structure and/or the disks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sz="2000" b="0" dirty="0" smtClean="0"/>
              <a:t>Connect directly to other ANSYS tools via Workbench (for example Design </a:t>
            </a:r>
            <a:r>
              <a:rPr lang="en-US" sz="2000" b="0" dirty="0" err="1" smtClean="0"/>
              <a:t>Xplorer</a:t>
            </a:r>
            <a:r>
              <a:rPr lang="en-US" sz="2000" b="0" dirty="0" smtClean="0"/>
              <a:t>)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None/>
              <a:defRPr/>
            </a:pPr>
            <a:endParaRPr lang="en-US" sz="2000" b="0" dirty="0" smtClean="0"/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2000" dirty="0" smtClean="0"/>
              <a:t>Continuous work on: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sz="2000" b="0" dirty="0" smtClean="0"/>
              <a:t>Features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sz="2000" b="0" dirty="0" smtClean="0"/>
              <a:t>Performances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sz="2000" b="0" dirty="0" smtClean="0"/>
              <a:t>Procedures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sz="2000" b="0" dirty="0" smtClean="0"/>
              <a:t>Interfaces</a:t>
            </a:r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None/>
              <a:defRPr/>
            </a:pPr>
            <a:endParaRPr lang="en-US" sz="2000" b="0" dirty="0" smtClean="0"/>
          </a:p>
          <a:p>
            <a:pPr marL="625475" lvl="1" indent="-284163">
              <a:spcBef>
                <a:spcPct val="20000"/>
              </a:spcBef>
              <a:buClr>
                <a:schemeClr val="tx1"/>
              </a:buClr>
              <a:buNone/>
              <a:defRPr/>
            </a:pP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Thank you for your attention</a:t>
            </a:r>
          </a:p>
          <a:p>
            <a:pPr algn="ctr"/>
            <a:endParaRPr lang="en-US" sz="3600" dirty="0" smtClean="0"/>
          </a:p>
          <a:p>
            <a:pPr algn="ctr"/>
            <a:endParaRPr lang="fr-F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Elements for Rotating Parts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052736"/>
          <a:ext cx="6037978" cy="541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978"/>
                <a:gridCol w="1188000"/>
              </a:tblGrid>
              <a:tr h="363591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 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</a:t>
                      </a:r>
                      <a:endParaRPr lang="fr-FR" dirty="0"/>
                    </a:p>
                  </a:txBody>
                  <a:tcPr/>
                </a:tc>
              </a:tr>
              <a:tr h="826673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Mass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MASS21</a:t>
                      </a:r>
                      <a:endParaRPr lang="fr-FR" dirty="0"/>
                    </a:p>
                  </a:txBody>
                  <a:tcPr/>
                </a:tc>
              </a:tr>
              <a:tr h="826673">
                <a:tc>
                  <a:txBody>
                    <a:bodyPr/>
                    <a:lstStyle/>
                    <a:p>
                      <a:r>
                        <a:rPr lang="en-US" dirty="0" smtClean="0"/>
                        <a:t>3D </a:t>
                      </a:r>
                      <a:r>
                        <a:rPr lang="en-US" b="1" dirty="0" smtClean="0"/>
                        <a:t>Beam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BEAM188</a:t>
                      </a:r>
                    </a:p>
                    <a:p>
                      <a:pPr algn="ctr"/>
                      <a:r>
                        <a:rPr lang="en-US" dirty="0" smtClean="0"/>
                        <a:t>BEAM189</a:t>
                      </a:r>
                      <a:endParaRPr lang="fr-FR" dirty="0"/>
                    </a:p>
                  </a:txBody>
                  <a:tcPr/>
                </a:tc>
              </a:tr>
              <a:tr h="826673">
                <a:tc>
                  <a:txBody>
                    <a:bodyPr/>
                    <a:lstStyle/>
                    <a:p>
                      <a:r>
                        <a:rPr lang="en-US" dirty="0" smtClean="0"/>
                        <a:t>3D Pipe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PIPE288</a:t>
                      </a:r>
                    </a:p>
                    <a:p>
                      <a:pPr algn="ctr"/>
                      <a:r>
                        <a:rPr lang="en-US" dirty="0" smtClean="0"/>
                        <a:t>PIPE289</a:t>
                      </a:r>
                      <a:endParaRPr lang="fr-FR" dirty="0"/>
                    </a:p>
                  </a:txBody>
                  <a:tcPr/>
                </a:tc>
              </a:tr>
              <a:tr h="826673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 </a:t>
                      </a:r>
                      <a:r>
                        <a:rPr lang="en-US" b="1" dirty="0" smtClean="0"/>
                        <a:t>Shell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SHELL181</a:t>
                      </a:r>
                    </a:p>
                    <a:p>
                      <a:pPr algn="ctr"/>
                      <a:r>
                        <a:rPr lang="en-US" dirty="0" smtClean="0"/>
                        <a:t>SHELL281</a:t>
                      </a:r>
                      <a:endParaRPr lang="fr-FR" dirty="0"/>
                    </a:p>
                  </a:txBody>
                  <a:tcPr/>
                </a:tc>
              </a:tr>
              <a:tr h="9089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3D</a:t>
                      </a:r>
                      <a:r>
                        <a:rPr lang="en-US" baseline="0" dirty="0" smtClean="0"/>
                        <a:t> Structural </a:t>
                      </a:r>
                      <a:r>
                        <a:rPr lang="en-US" b="1" baseline="0" dirty="0" smtClean="0"/>
                        <a:t>Solid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SOLID185</a:t>
                      </a:r>
                    </a:p>
                    <a:p>
                      <a:pPr algn="ctr"/>
                      <a:r>
                        <a:rPr lang="en-US" dirty="0" smtClean="0"/>
                        <a:t>SOLID186</a:t>
                      </a:r>
                    </a:p>
                    <a:p>
                      <a:pPr algn="ctr"/>
                      <a:r>
                        <a:rPr lang="en-US" dirty="0" smtClean="0"/>
                        <a:t>SOLID187</a:t>
                      </a:r>
                      <a:endParaRPr lang="fr-FR" dirty="0"/>
                    </a:p>
                  </a:txBody>
                  <a:tcPr/>
                </a:tc>
              </a:tr>
              <a:tr h="826673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</a:t>
                      </a:r>
                      <a:r>
                        <a:rPr lang="en-US" b="1" dirty="0" err="1" smtClean="0"/>
                        <a:t>Axisymmetric</a:t>
                      </a:r>
                      <a:r>
                        <a:rPr lang="en-US" dirty="0" smtClean="0"/>
                        <a:t> Solid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SOLID272</a:t>
                      </a:r>
                    </a:p>
                    <a:p>
                      <a:pPr algn="ctr"/>
                      <a:r>
                        <a:rPr lang="en-US" dirty="0" smtClean="0"/>
                        <a:t>SOLID273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8" name="Picture 2" descr="C:\Users\afbeley\Documents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1657582" cy="657317"/>
          </a:xfrm>
          <a:prstGeom prst="rect">
            <a:avLst/>
          </a:prstGeom>
          <a:noFill/>
        </p:spPr>
      </p:pic>
      <p:pic>
        <p:nvPicPr>
          <p:cNvPr id="34819" name="Picture 3" descr="C:\Users\afbeley\Documents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1640434" cy="988833"/>
          </a:xfrm>
          <a:prstGeom prst="rect">
            <a:avLst/>
          </a:prstGeom>
          <a:noFill/>
        </p:spPr>
      </p:pic>
      <p:pic>
        <p:nvPicPr>
          <p:cNvPr id="34820" name="Picture 4" descr="C:\Users\afbeley\Documents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1819529" cy="938344"/>
          </a:xfrm>
          <a:prstGeom prst="rect">
            <a:avLst/>
          </a:prstGeom>
          <a:noFill/>
        </p:spPr>
      </p:pic>
      <p:pic>
        <p:nvPicPr>
          <p:cNvPr id="34821" name="Picture 5" descr="C:\Users\afbeley\Documents\Cap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645024"/>
            <a:ext cx="1910029" cy="1214607"/>
          </a:xfrm>
          <a:prstGeom prst="rect">
            <a:avLst/>
          </a:prstGeom>
          <a:noFill/>
        </p:spPr>
      </p:pic>
      <p:pic>
        <p:nvPicPr>
          <p:cNvPr id="34822" name="Picture 6" descr="C:\Users\afbeley\Documents\Captu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2024345" cy="1133634"/>
          </a:xfrm>
          <a:prstGeom prst="rect">
            <a:avLst/>
          </a:prstGeom>
          <a:noFill/>
        </p:spPr>
      </p:pic>
      <p:pic>
        <p:nvPicPr>
          <p:cNvPr id="34823" name="Picture 7" descr="C:\Users\afbeley\Documents\Cap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805264"/>
            <a:ext cx="1428950" cy="848796"/>
          </a:xfrm>
          <a:prstGeom prst="rect">
            <a:avLst/>
          </a:prstGeom>
          <a:noFill/>
        </p:spPr>
      </p:pic>
      <p:pic>
        <p:nvPicPr>
          <p:cNvPr id="11" name="Picture 3" descr="C:\Documents and Settings\afbeley\Bureau\Clipboard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933056"/>
            <a:ext cx="2605714" cy="17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192180" y="5265204"/>
            <a:ext cx="720080" cy="648072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Modeling</a:t>
            </a:r>
            <a:endParaRPr lang="fr-FR" dirty="0"/>
          </a:p>
        </p:txBody>
      </p:sp>
      <p:pic>
        <p:nvPicPr>
          <p:cNvPr id="6146" name="Picture 2" descr="C:\Users\afbeley\Desktop\Clipboard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811429" cy="1465715"/>
          </a:xfrm>
          <a:prstGeom prst="rect">
            <a:avLst/>
          </a:prstGeom>
          <a:noFill/>
        </p:spPr>
      </p:pic>
      <p:pic>
        <p:nvPicPr>
          <p:cNvPr id="9" name="Picture 3" descr="D:\Users\afbeley\ANSYS projects\ROMAC 8 stage compressor\Clipboard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2131695" cy="2068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5013176"/>
            <a:ext cx="2952328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Bearing Element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9512" y="3068960"/>
            <a:ext cx="8725256" cy="247828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1124744"/>
            <a:ext cx="5838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Bearing element choice depends on: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Shape (1D, 2D, 3D)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Cross terms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Nonlinearities</a:t>
            </a:r>
            <a:endParaRPr lang="fr-FR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V="1">
            <a:off x="431540" y="3753036"/>
            <a:ext cx="1656184" cy="72008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2" descr="D:\Users\afbeley\ANSYS projects\ROMAC 8 stage compressor\Clipboard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3310890" cy="26612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Right Arrow 23"/>
          <p:cNvSpPr>
            <a:spLocks noChangeAspect="1"/>
          </p:cNvSpPr>
          <p:nvPr/>
        </p:nvSpPr>
        <p:spPr bwMode="auto">
          <a:xfrm rot="10800000">
            <a:off x="4716015" y="4941167"/>
            <a:ext cx="1872208" cy="546501"/>
          </a:xfrm>
          <a:prstGeom prst="rightArrow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004048" y="5013176"/>
            <a:ext cx="2664296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THPAD import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/>
          <p:cNvPicPr>
            <a:picLocks noChangeAspect="1"/>
          </p:cNvPicPr>
          <p:nvPr/>
        </p:nvPicPr>
        <p:blipFill>
          <a:blip r:embed="rId2" cstate="print"/>
          <a:srcRect l="8853" t="9171" r="9030" b="13403"/>
          <a:stretch>
            <a:fillRect/>
          </a:stretch>
        </p:blipFill>
        <p:spPr bwMode="auto">
          <a:xfrm>
            <a:off x="3923928" y="4293096"/>
            <a:ext cx="3003136" cy="22652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/>
          <a:srcRect l="15847" t="24871" r="22005" b="23162"/>
          <a:stretch>
            <a:fillRect/>
          </a:stretch>
        </p:blipFill>
        <p:spPr bwMode="auto">
          <a:xfrm>
            <a:off x="6622948" y="4221088"/>
            <a:ext cx="2521052" cy="23762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  <a:endParaRPr lang="fr-FR" dirty="0"/>
          </a:p>
        </p:txBody>
      </p:sp>
      <p:pic>
        <p:nvPicPr>
          <p:cNvPr id="6" name="Picture 2" descr="D:\afbeley\Conferences - Webinars - Previews\Webinar Rotordynamics 2010\ROMAC compressor unbalance\file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952823" cy="2224594"/>
          </a:xfrm>
          <a:prstGeom prst="rect">
            <a:avLst/>
          </a:prstGeom>
          <a:noFill/>
        </p:spPr>
      </p:pic>
      <p:pic>
        <p:nvPicPr>
          <p:cNvPr id="7" name="Picture 3" descr="D:\afbeley\Conferences - Webinars - Previews\Webinar Rotordynamics 2010\Multispools Unbalance\file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564606" cy="1928813"/>
          </a:xfrm>
          <a:prstGeom prst="rect">
            <a:avLst/>
          </a:prstGeom>
          <a:noFill/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980728"/>
            <a:ext cx="6264696" cy="554461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Multi-spools simulation (component based rotational velocity)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Linear and non-linear static analysis (thermal effect, centrifugal effect,…) for linear perturbation analysis (</a:t>
            </a:r>
            <a:r>
              <a:rPr lang="en-US" dirty="0" err="1" smtClean="0"/>
              <a:t>prestress</a:t>
            </a:r>
            <a:r>
              <a:rPr lang="en-US" dirty="0" smtClean="0"/>
              <a:t> modal or harmonic analysis)</a:t>
            </a:r>
          </a:p>
          <a:p>
            <a:pPr lvl="2">
              <a:buNone/>
            </a:pPr>
            <a:r>
              <a:rPr lang="en-US" sz="1900" dirty="0" smtClean="0"/>
              <a:t>	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Modal analysis (DAMP and QRDAMP </a:t>
            </a:r>
            <a:r>
              <a:rPr lang="en-US" dirty="0" err="1" smtClean="0"/>
              <a:t>eigensolvers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Harmonic analysis for synchronous (unbalance) or asynchronous response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Orbit plots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Campbell diagram – stability maps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Whirl animation</a:t>
            </a:r>
          </a:p>
          <a:p>
            <a:pPr lvl="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Critical Speed Map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222" t="31004" r="5450" b="25012"/>
          <a:stretch>
            <a:fillRect/>
          </a:stretch>
        </p:blipFill>
        <p:spPr bwMode="auto">
          <a:xfrm>
            <a:off x="3347864" y="836712"/>
            <a:ext cx="5495810" cy="24131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23528" y="1052736"/>
            <a:ext cx="8213725" cy="42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/>
              <a:t>No specific license is required (Structural)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/>
              <a:t>CAD import and automatic meshing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/>
              <a:t>Flexibility </a:t>
            </a:r>
            <a:r>
              <a:rPr lang="en-US" sz="2400" b="1" kern="0" dirty="0"/>
              <a:t>of </a:t>
            </a:r>
            <a:r>
              <a:rPr lang="en-US" sz="2400" b="1" kern="0" dirty="0" smtClean="0"/>
              <a:t>the supporting </a:t>
            </a:r>
            <a:r>
              <a:rPr lang="en-US" sz="2400" b="1" kern="0" dirty="0"/>
              <a:t>structure and/or </a:t>
            </a:r>
            <a:r>
              <a:rPr lang="en-US" sz="2400" b="1" kern="0" dirty="0" smtClean="0"/>
              <a:t>disks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/>
              <a:t>Direct connection to other ANSYS tools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6" b="3987"/>
          <a:stretch>
            <a:fillRect/>
          </a:stretch>
        </p:blipFill>
        <p:spPr bwMode="auto">
          <a:xfrm>
            <a:off x="366970" y="3295251"/>
            <a:ext cx="5862215" cy="30936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6196270" y="3398281"/>
            <a:ext cx="2209800" cy="1290214"/>
            <a:chOff x="6934200" y="2667000"/>
            <a:chExt cx="2209800" cy="1600200"/>
          </a:xfrm>
        </p:grpSpPr>
        <p:sp>
          <p:nvSpPr>
            <p:cNvPr id="12" name="Espace réservé du contenu 2"/>
            <p:cNvSpPr txBox="1">
              <a:spLocks/>
            </p:cNvSpPr>
            <p:nvPr/>
          </p:nvSpPr>
          <p:spPr bwMode="auto">
            <a:xfrm>
              <a:off x="7391400" y="2819400"/>
              <a:ext cx="1752600" cy="1219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7013" marR="0" lvl="0" indent="-227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Geometry</a:t>
              </a:r>
            </a:p>
            <a:p>
              <a:pPr marL="227013" marR="0" lvl="0" indent="-227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latin typeface="+mn-lt"/>
                </a:rPr>
                <a:t>Mesh</a:t>
              </a:r>
              <a:br>
                <a:rPr lang="en-US" sz="2000" b="1" kern="0" dirty="0" smtClean="0">
                  <a:latin typeface="+mn-lt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Simulation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6934200" y="2667000"/>
              <a:ext cx="381000" cy="160020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155448" rIns="137160" bIns="15544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4253170" y="5179695"/>
            <a:ext cx="3048000" cy="1295400"/>
            <a:chOff x="4648200" y="5029200"/>
            <a:chExt cx="3048000" cy="1295400"/>
          </a:xfrm>
        </p:grpSpPr>
        <p:sp>
          <p:nvSpPr>
            <p:cNvPr id="15" name="Espace réservé du contenu 2"/>
            <p:cNvSpPr txBox="1">
              <a:spLocks/>
            </p:cNvSpPr>
            <p:nvPr/>
          </p:nvSpPr>
          <p:spPr bwMode="auto">
            <a:xfrm>
              <a:off x="5181600" y="5562600"/>
              <a:ext cx="2514600" cy="685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7013" marR="0" lvl="0" indent="-227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Design Exploration Tools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ight Brace 15"/>
            <p:cNvSpPr/>
            <p:nvPr/>
          </p:nvSpPr>
          <p:spPr bwMode="auto">
            <a:xfrm>
              <a:off x="4648200" y="5029200"/>
              <a:ext cx="381000" cy="129540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155448" rIns="137160" bIns="15544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5546130" y="4942470"/>
            <a:ext cx="3124200" cy="614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Parameters: geometry,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bearing stiffness, loading, …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/>
          <a:p>
            <a:r>
              <a:rPr lang="en-US" dirty="0" smtClean="0"/>
              <a:t>Global Procedures and WB Environment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716016" y="3717032"/>
            <a:ext cx="1224136" cy="144016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08104" y="2996952"/>
            <a:ext cx="2088232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ANSYS APDL Solver</a:t>
            </a:r>
            <a:endParaRPr lang="fr-F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91820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Rotordynamics Analysis Guide</a:t>
            </a:r>
            <a:endParaRPr lang="fr-FR" dirty="0"/>
          </a:p>
        </p:txBody>
      </p:sp>
      <p:pic>
        <p:nvPicPr>
          <p:cNvPr id="9219" name="Picture 3" descr="C:\Users\afbeley\Desktop\Clipboard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81" y="1265542"/>
            <a:ext cx="7512382" cy="3740953"/>
          </a:xfrm>
          <a:prstGeom prst="rect">
            <a:avLst/>
          </a:prstGeom>
          <a:noFill/>
        </p:spPr>
      </p:pic>
      <p:pic>
        <p:nvPicPr>
          <p:cNvPr id="9220" name="Picture 4" descr="C:\Users\afbeley\Desktop\Clipboard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745" y="1187519"/>
            <a:ext cx="2419048" cy="1824762"/>
          </a:xfrm>
          <a:prstGeom prst="rect">
            <a:avLst/>
          </a:prstGeom>
          <a:noFill/>
        </p:spPr>
      </p:pic>
      <p:pic>
        <p:nvPicPr>
          <p:cNvPr id="9221" name="Picture 5" descr="C:\Users\afbeley\Desktop\Clipboard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433" y="4414052"/>
            <a:ext cx="2369524" cy="1775238"/>
          </a:xfrm>
          <a:prstGeom prst="rect">
            <a:avLst/>
          </a:prstGeom>
          <a:noFill/>
        </p:spPr>
      </p:pic>
      <p:pic>
        <p:nvPicPr>
          <p:cNvPr id="9222" name="Picture 6" descr="C:\Users\afbeley\Desktop\Clipboard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2750" y="4823917"/>
            <a:ext cx="2100000" cy="1519048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 bwMode="auto">
          <a:xfrm>
            <a:off x="143123" y="2449002"/>
            <a:ext cx="3228230" cy="1455088"/>
          </a:xfrm>
          <a:prstGeom prst="ellipse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84514" y="5575875"/>
            <a:ext cx="3650067" cy="8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Guide specific to Rotordynamics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98886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Manual</a:t>
            </a:r>
            <a:endParaRPr lang="fr-FR" dirty="0"/>
          </a:p>
        </p:txBody>
      </p:sp>
      <p:pic>
        <p:nvPicPr>
          <p:cNvPr id="8194" name="Picture 2" descr="C:\Users\afbeley\Desktop\Clipboar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57" y="1631964"/>
            <a:ext cx="6034286" cy="43504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389614" y="2711395"/>
            <a:ext cx="4055165" cy="143123"/>
          </a:xfrm>
          <a:prstGeom prst="rect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2988" y="3722536"/>
            <a:ext cx="4618382" cy="157701"/>
          </a:xfrm>
          <a:prstGeom prst="rect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2264" y="4723075"/>
            <a:ext cx="3010894" cy="174928"/>
          </a:xfrm>
          <a:prstGeom prst="rect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1541" y="5018598"/>
            <a:ext cx="4162508" cy="157701"/>
          </a:xfrm>
          <a:prstGeom prst="rect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5" name="Picture 3" descr="C:\Users\afbeley\Desktop\Clipboard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741" y="2233344"/>
            <a:ext cx="2580001" cy="1946667"/>
          </a:xfrm>
          <a:prstGeom prst="rect">
            <a:avLst/>
          </a:prstGeom>
          <a:noFill/>
        </p:spPr>
      </p:pic>
      <p:pic>
        <p:nvPicPr>
          <p:cNvPr id="8196" name="Picture 4" descr="C:\Users\afbeley\Desktop\Clipboard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000" y="4255997"/>
            <a:ext cx="3748571" cy="2205715"/>
          </a:xfrm>
          <a:prstGeom prst="rect">
            <a:avLst/>
          </a:prstGeom>
          <a:noFill/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991571" y="6092710"/>
            <a:ext cx="2737591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Verification Tests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7375021" y="2365320"/>
            <a:ext cx="1632247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VM247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66369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Demonstration Guide</a:t>
            </a:r>
            <a:endParaRPr lang="fr-FR" dirty="0"/>
          </a:p>
        </p:txBody>
      </p:sp>
      <p:pic>
        <p:nvPicPr>
          <p:cNvPr id="10242" name="Picture 2" descr="C:\Users\afbeley\Desktop\Clipboard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79" y="1246667"/>
            <a:ext cx="8864286" cy="522857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81542" y="3273709"/>
            <a:ext cx="2878373" cy="1860604"/>
          </a:xfrm>
          <a:prstGeom prst="ellipse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155448" rIns="137160" bIns="1554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82497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YS_template_2011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ANSYS_template_2011</Template>
  <TotalTime>3304</TotalTime>
  <Words>1039</Words>
  <Application>Microsoft Office PowerPoint</Application>
  <PresentationFormat>Affichage à l'écran (4:3)</PresentationFormat>
  <Paragraphs>211</Paragraphs>
  <Slides>29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ANSYS_template_2011</vt:lpstr>
      <vt:lpstr>Rotordynamics in ANSYS 14.5</vt:lpstr>
      <vt:lpstr>Outline</vt:lpstr>
      <vt:lpstr>Structural Elements for Rotating Parts</vt:lpstr>
      <vt:lpstr>Bearing Modeling</vt:lpstr>
      <vt:lpstr>Main Features</vt:lpstr>
      <vt:lpstr>Global Procedures and WB Environment</vt:lpstr>
      <vt:lpstr>Rotordynamics Analysis Guide</vt:lpstr>
      <vt:lpstr>Verification Manual</vt:lpstr>
      <vt:lpstr>Technology Demonstration Guide</vt:lpstr>
      <vt:lpstr>Bearings Definition in WB 14.5</vt:lpstr>
      <vt:lpstr>Bearings Definition in WB 14.5</vt:lpstr>
      <vt:lpstr>Bearings Parameters In 14.5</vt:lpstr>
      <vt:lpstr>Geared Shafts: Geometry in DM</vt:lpstr>
      <vt:lpstr>Geared Shafts: Connection</vt:lpstr>
      <vt:lpstr>Geared Shafts: Gear Stiffness Definition</vt:lpstr>
      <vt:lpstr>Geared Shafts: Solution Parameters</vt:lpstr>
      <vt:lpstr>Geared Shafts: Solution Output</vt:lpstr>
      <vt:lpstr>Optimization: 8 stages compressor*</vt:lpstr>
      <vt:lpstr>Optimization: Constraints</vt:lpstr>
      <vt:lpstr>Optimization: Constraints</vt:lpstr>
      <vt:lpstr>Optimization: Project</vt:lpstr>
      <vt:lpstr>Optimization: Geometry Input</vt:lpstr>
      <vt:lpstr>Optimization: Lumped masses</vt:lpstr>
      <vt:lpstr>Optimization: Bearings</vt:lpstr>
      <vt:lpstr>Optimization: Analysis inputs</vt:lpstr>
      <vt:lpstr>Optimization: modal analysis output</vt:lpstr>
      <vt:lpstr>Optimization: Harmonic Analysis Output</vt:lpstr>
      <vt:lpstr>Summary</vt:lpstr>
      <vt:lpstr>Présentation PowerPoint</vt:lpstr>
    </vt:vector>
  </TitlesOfParts>
  <Company>ANSYS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Aurelien Gonon</dc:creator>
  <cp:lastModifiedBy>AFM</cp:lastModifiedBy>
  <cp:revision>126</cp:revision>
  <dcterms:created xsi:type="dcterms:W3CDTF">2012-06-14T12:36:46Z</dcterms:created>
  <dcterms:modified xsi:type="dcterms:W3CDTF">2013-07-26T08:22:35Z</dcterms:modified>
</cp:coreProperties>
</file>